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63" r:id="rId3"/>
    <p:sldMasterId id="2147483675" r:id="rId4"/>
    <p:sldMasterId id="2147483678" r:id="rId5"/>
  </p:sldMasterIdLst>
  <p:notesMasterIdLst>
    <p:notesMasterId r:id="rId30"/>
  </p:notesMasterIdLst>
  <p:handoutMasterIdLst>
    <p:handoutMasterId r:id="rId31"/>
  </p:handoutMasterIdLst>
  <p:sldIdLst>
    <p:sldId id="383" r:id="rId6"/>
    <p:sldId id="372" r:id="rId7"/>
    <p:sldId id="385" r:id="rId8"/>
    <p:sldId id="310" r:id="rId9"/>
    <p:sldId id="352" r:id="rId10"/>
    <p:sldId id="345" r:id="rId11"/>
    <p:sldId id="388" r:id="rId12"/>
    <p:sldId id="376" r:id="rId13"/>
    <p:sldId id="381" r:id="rId14"/>
    <p:sldId id="346" r:id="rId15"/>
    <p:sldId id="393" r:id="rId16"/>
    <p:sldId id="362" r:id="rId17"/>
    <p:sldId id="363" r:id="rId18"/>
    <p:sldId id="296" r:id="rId19"/>
    <p:sldId id="390" r:id="rId20"/>
    <p:sldId id="315" r:id="rId21"/>
    <p:sldId id="342" r:id="rId22"/>
    <p:sldId id="359" r:id="rId23"/>
    <p:sldId id="389" r:id="rId24"/>
    <p:sldId id="360" r:id="rId25"/>
    <p:sldId id="338" r:id="rId26"/>
    <p:sldId id="391" r:id="rId27"/>
    <p:sldId id="367" r:id="rId28"/>
    <p:sldId id="39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003057"/>
    <a:srgbClr val="FE5000"/>
    <a:srgbClr val="007A00"/>
    <a:srgbClr val="430086"/>
    <a:srgbClr val="6600CC"/>
    <a:srgbClr val="009900"/>
    <a:srgbClr val="33CC33"/>
    <a:srgbClr val="CBC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841" autoAdjust="0"/>
  </p:normalViewPr>
  <p:slideViewPr>
    <p:cSldViewPr>
      <p:cViewPr varScale="1">
        <p:scale>
          <a:sx n="102" d="100"/>
          <a:sy n="102" d="100"/>
        </p:scale>
        <p:origin x="1884" y="72"/>
      </p:cViewPr>
      <p:guideLst>
        <p:guide orient="horz" pos="2160"/>
        <p:guide pos="2880"/>
      </p:guideLst>
    </p:cSldViewPr>
  </p:slideViewPr>
  <p:outlineViewPr>
    <p:cViewPr>
      <p:scale>
        <a:sx n="33" d="100"/>
        <a:sy n="33" d="100"/>
      </p:scale>
      <p:origin x="0" y="-5364"/>
    </p:cViewPr>
  </p:outlineViewPr>
  <p:notesTextViewPr>
    <p:cViewPr>
      <p:scale>
        <a:sx n="1" d="1"/>
        <a:sy n="1" d="1"/>
      </p:scale>
      <p:origin x="0" y="0"/>
    </p:cViewPr>
  </p:notesTextViewPr>
  <p:sorterViewPr>
    <p:cViewPr>
      <p:scale>
        <a:sx n="100" d="100"/>
        <a:sy n="100" d="100"/>
      </p:scale>
      <p:origin x="0" y="-3498"/>
    </p:cViewPr>
  </p:sorterViewPr>
  <p:notesViewPr>
    <p:cSldViewPr>
      <p:cViewPr varScale="1">
        <p:scale>
          <a:sx n="67" d="100"/>
          <a:sy n="67" d="100"/>
        </p:scale>
        <p:origin x="279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67E948-80E1-4F6A-9FF2-F73549D4254B}" type="datetimeFigureOut">
              <a:rPr lang="en-US" smtClean="0"/>
              <a:t>11/7/2024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B565E0F-54E8-4FA2-BBC0-3FE816E6148C}" type="slidenum">
              <a:rPr lang="en-US" smtClean="0"/>
              <a:t>‹#›</a:t>
            </a:fld>
            <a:endParaRPr lang="en-US"/>
          </a:p>
        </p:txBody>
      </p:sp>
    </p:spTree>
    <p:extLst>
      <p:ext uri="{BB962C8B-B14F-4D97-AF65-F5344CB8AC3E}">
        <p14:creationId xmlns:p14="http://schemas.microsoft.com/office/powerpoint/2010/main" val="4169346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A4450B-F309-4068-A9F4-2D08C91C2412}" type="datetimeFigureOut">
              <a:rPr lang="en-US" smtClean="0"/>
              <a:t>11/7/2024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2A212A-4204-44A8-9D67-CEA9EC48F606}" type="slidenum">
              <a:rPr lang="en-US" smtClean="0"/>
              <a:t>‹#›</a:t>
            </a:fld>
            <a:endParaRPr lang="en-US"/>
          </a:p>
        </p:txBody>
      </p:sp>
    </p:spTree>
    <p:extLst>
      <p:ext uri="{BB962C8B-B14F-4D97-AF65-F5344CB8AC3E}">
        <p14:creationId xmlns:p14="http://schemas.microsoft.com/office/powerpoint/2010/main" val="182375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5D2FD47-1F1D-4860-A45C-F9EC9D933414}"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11</a:t>
            </a:fld>
            <a:endParaRPr lang="en-US" dirty="0"/>
          </a:p>
        </p:txBody>
      </p:sp>
    </p:spTree>
    <p:extLst>
      <p:ext uri="{BB962C8B-B14F-4D97-AF65-F5344CB8AC3E}">
        <p14:creationId xmlns:p14="http://schemas.microsoft.com/office/powerpoint/2010/main" val="279687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4C9B261-0D1E-4309-9BA1-4159C3B5F07E}"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6BEFDD3-CBB9-4F2A-A5F3-FFAAD5FE7EC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4962FA1-41EF-4E86-B478-D5A0D4F7710F}"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962FA1-41EF-4E86-B478-D5A0D4F7710F}" type="slidenum">
              <a:rPr lang="en-US" smtClean="0"/>
              <a:pPr>
                <a:defRPr/>
              </a:pPr>
              <a:t>15</a:t>
            </a:fld>
            <a:endParaRPr lang="en-US" dirty="0"/>
          </a:p>
        </p:txBody>
      </p:sp>
    </p:spTree>
    <p:extLst>
      <p:ext uri="{BB962C8B-B14F-4D97-AF65-F5344CB8AC3E}">
        <p14:creationId xmlns:p14="http://schemas.microsoft.com/office/powerpoint/2010/main" val="356559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A212A-4204-44A8-9D67-CEA9EC48F606}" type="slidenum">
              <a:rPr lang="en-US" smtClean="0"/>
              <a:t>16</a:t>
            </a:fld>
            <a:endParaRPr lang="en-US"/>
          </a:p>
        </p:txBody>
      </p:sp>
    </p:spTree>
    <p:extLst>
      <p:ext uri="{BB962C8B-B14F-4D97-AF65-F5344CB8AC3E}">
        <p14:creationId xmlns:p14="http://schemas.microsoft.com/office/powerpoint/2010/main" val="154737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A212A-4204-44A8-9D67-CEA9EC48F606}" type="slidenum">
              <a:rPr lang="en-US" smtClean="0"/>
              <a:t>17</a:t>
            </a:fld>
            <a:endParaRPr lang="en-US"/>
          </a:p>
        </p:txBody>
      </p:sp>
    </p:spTree>
    <p:extLst>
      <p:ext uri="{BB962C8B-B14F-4D97-AF65-F5344CB8AC3E}">
        <p14:creationId xmlns:p14="http://schemas.microsoft.com/office/powerpoint/2010/main" val="73121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19</a:t>
            </a:fld>
            <a:endParaRPr lang="en-US" dirty="0"/>
          </a:p>
        </p:txBody>
      </p:sp>
    </p:spTree>
    <p:extLst>
      <p:ext uri="{BB962C8B-B14F-4D97-AF65-F5344CB8AC3E}">
        <p14:creationId xmlns:p14="http://schemas.microsoft.com/office/powerpoint/2010/main" val="2306330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5D2FD47-1F1D-4860-A45C-F9EC9D933414}" type="slidenum">
              <a:rPr lang="en-US" smtClean="0"/>
              <a:pPr>
                <a:defRPr/>
              </a:pPr>
              <a:t>3</a:t>
            </a:fld>
            <a:endParaRPr lang="en-US" dirty="0"/>
          </a:p>
        </p:txBody>
      </p:sp>
    </p:spTree>
    <p:extLst>
      <p:ext uri="{BB962C8B-B14F-4D97-AF65-F5344CB8AC3E}">
        <p14:creationId xmlns:p14="http://schemas.microsoft.com/office/powerpoint/2010/main" val="1744906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5D2FD47-1F1D-4860-A45C-F9EC9D933414}" type="slidenum">
              <a:rPr lang="en-US" smtClean="0"/>
              <a:pPr>
                <a:defRPr/>
              </a:pPr>
              <a:t>22</a:t>
            </a:fld>
            <a:endParaRPr lang="en-US" dirty="0"/>
          </a:p>
        </p:txBody>
      </p:sp>
    </p:spTree>
    <p:extLst>
      <p:ext uri="{BB962C8B-B14F-4D97-AF65-F5344CB8AC3E}">
        <p14:creationId xmlns:p14="http://schemas.microsoft.com/office/powerpoint/2010/main" val="2785963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A212A-4204-44A8-9D67-CEA9EC48F606}" type="slidenum">
              <a:rPr lang="en-US" smtClean="0"/>
              <a:t>23</a:t>
            </a:fld>
            <a:endParaRPr lang="en-US"/>
          </a:p>
        </p:txBody>
      </p:sp>
    </p:spTree>
    <p:extLst>
      <p:ext uri="{BB962C8B-B14F-4D97-AF65-F5344CB8AC3E}">
        <p14:creationId xmlns:p14="http://schemas.microsoft.com/office/powerpoint/2010/main" val="842659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5D2FD47-1F1D-4860-A45C-F9EC9D933414}" type="slidenum">
              <a:rPr lang="en-US" smtClean="0"/>
              <a:pPr>
                <a:defRPr/>
              </a:pPr>
              <a:t>24</a:t>
            </a:fld>
            <a:endParaRPr lang="en-US" dirty="0"/>
          </a:p>
        </p:txBody>
      </p:sp>
    </p:spTree>
    <p:extLst>
      <p:ext uri="{BB962C8B-B14F-4D97-AF65-F5344CB8AC3E}">
        <p14:creationId xmlns:p14="http://schemas.microsoft.com/office/powerpoint/2010/main" val="296632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5D2FD47-1F1D-4860-A45C-F9EC9D933414}"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A212A-4204-44A8-9D67-CEA9EC48F606}" type="slidenum">
              <a:rPr lang="en-US" smtClean="0"/>
              <a:t>5</a:t>
            </a:fld>
            <a:endParaRPr lang="en-US"/>
          </a:p>
        </p:txBody>
      </p:sp>
    </p:spTree>
    <p:extLst>
      <p:ext uri="{BB962C8B-B14F-4D97-AF65-F5344CB8AC3E}">
        <p14:creationId xmlns:p14="http://schemas.microsoft.com/office/powerpoint/2010/main" val="396572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6A26-9573-4839-A951-0EA73E27B3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212A-4204-44A8-9D67-CEA9EC48F6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12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212A-4204-44A8-9D67-CEA9EC48F6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81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212A-4204-44A8-9D67-CEA9EC48F6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81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A226A26-9573-4839-A951-0EA73E27B37A}"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1"/>
            <a:ext cx="5334000" cy="609599"/>
          </a:xfrm>
          <a:ln>
            <a:solidFill>
              <a:schemeClr val="accent1"/>
            </a:solidFill>
          </a:ln>
        </p:spPr>
        <p:txBody>
          <a:bodyPr>
            <a:noAutofit/>
          </a:bodyPr>
          <a:lstStyle>
            <a:lvl1pPr algn="l">
              <a:defRPr sz="2400"/>
            </a:lvl1pPr>
          </a:lstStyle>
          <a:p>
            <a:r>
              <a:rPr lang="en-US" dirty="0"/>
              <a:t>Click to edit Master title style</a:t>
            </a:r>
          </a:p>
        </p:txBody>
      </p:sp>
    </p:spTree>
    <p:extLst>
      <p:ext uri="{BB962C8B-B14F-4D97-AF65-F5344CB8AC3E}">
        <p14:creationId xmlns:p14="http://schemas.microsoft.com/office/powerpoint/2010/main" val="85801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651C6-B1D6-4270-B361-28F5DE394452}"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87814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651C6-B1D6-4270-B361-28F5DE394452}"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86816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651C6-B1D6-4270-B361-28F5DE394452}"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56315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651C6-B1D6-4270-B361-28F5DE394452}"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64913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1"/>
            <a:ext cx="5334000" cy="609599"/>
          </a:xfrm>
          <a:ln>
            <a:solidFill>
              <a:schemeClr val="accent1"/>
            </a:solidFill>
          </a:ln>
        </p:spPr>
        <p:txBody>
          <a:bodyPr>
            <a:noAutofit/>
          </a:bodyPr>
          <a:lstStyle>
            <a:lvl1pPr algn="l">
              <a:defRPr sz="2400"/>
            </a:lvl1pPr>
          </a:lstStyle>
          <a:p>
            <a:r>
              <a:rPr lang="en-US" dirty="0"/>
              <a:t>Click to edit Master title style</a:t>
            </a:r>
          </a:p>
        </p:txBody>
      </p:sp>
      <p:sp>
        <p:nvSpPr>
          <p:cNvPr id="3" name="Subtitle 2"/>
          <p:cNvSpPr>
            <a:spLocks noGrp="1"/>
          </p:cNvSpPr>
          <p:nvPr>
            <p:ph type="subTitle" idx="1"/>
          </p:nvPr>
        </p:nvSpPr>
        <p:spPr>
          <a:xfrm>
            <a:off x="914400" y="1066800"/>
            <a:ext cx="8001000" cy="45720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89598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8620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1"/>
            <a:ext cx="5334000" cy="609599"/>
          </a:xfrm>
          <a:ln>
            <a:solidFill>
              <a:schemeClr val="accent1"/>
            </a:solidFill>
          </a:ln>
        </p:spPr>
        <p:txBody>
          <a:bodyPr>
            <a:noAutofit/>
          </a:bodyPr>
          <a:lstStyle>
            <a:lvl1pPr algn="l">
              <a:defRPr sz="2400"/>
            </a:lvl1pPr>
          </a:lstStyle>
          <a:p>
            <a:r>
              <a:rPr lang="en-US" dirty="0"/>
              <a:t>Click to edit Master title style</a:t>
            </a:r>
          </a:p>
        </p:txBody>
      </p:sp>
      <p:sp>
        <p:nvSpPr>
          <p:cNvPr id="3" name="Subtitle 2"/>
          <p:cNvSpPr>
            <a:spLocks noGrp="1"/>
          </p:cNvSpPr>
          <p:nvPr>
            <p:ph type="subTitle" idx="1"/>
          </p:nvPr>
        </p:nvSpPr>
        <p:spPr>
          <a:xfrm>
            <a:off x="914400" y="1066800"/>
            <a:ext cx="8001000" cy="45720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237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983858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F319-3AFB-4655-AFC3-48C81F7E6A3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775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2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B651C6-B1D6-4270-B361-28F5DE394452}"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77791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651C6-B1D6-4270-B361-28F5DE394452}"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67734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B651C6-B1D6-4270-B361-28F5DE394452}"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306346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B651C6-B1D6-4270-B361-28F5DE394452}"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96716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B651C6-B1D6-4270-B361-28F5DE394452}"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124579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B651C6-B1D6-4270-B361-28F5DE394452}"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88135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51C6-B1D6-4270-B361-28F5DE394452}"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3348908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w="28575">
            <a:solidFill>
              <a:srgbClr val="90C226"/>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76200" y="0"/>
            <a:ext cx="304800" cy="6172200"/>
          </a:xfrm>
          <a:prstGeom prst="rect">
            <a:avLst/>
          </a:prstGeom>
          <a:solidFill>
            <a:srgbClr val="90C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6468365"/>
            <a:ext cx="1176431" cy="353539"/>
          </a:xfrm>
          <a:prstGeom prst="rect">
            <a:avLst/>
          </a:prstGeom>
        </p:spPr>
      </p:pic>
    </p:spTree>
    <p:extLst>
      <p:ext uri="{BB962C8B-B14F-4D97-AF65-F5344CB8AC3E}">
        <p14:creationId xmlns:p14="http://schemas.microsoft.com/office/powerpoint/2010/main" val="379840862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51C6-B1D6-4270-B361-28F5DE394452}" type="datetimeFigureOut">
              <a:rPr lang="en-US" smtClean="0"/>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171CA-8B86-4763-AEDE-E3E5FA8648CC}" type="slidenum">
              <a:rPr lang="en-US" smtClean="0"/>
              <a:t>‹#›</a:t>
            </a:fld>
            <a:endParaRPr lang="en-US"/>
          </a:p>
        </p:txBody>
      </p:sp>
      <p:sp>
        <p:nvSpPr>
          <p:cNvPr id="7" name="fc" descr=" "/>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Arial"/>
              </a:rPr>
              <a:t> </a:t>
            </a:r>
          </a:p>
        </p:txBody>
      </p:sp>
    </p:spTree>
    <p:extLst>
      <p:ext uri="{BB962C8B-B14F-4D97-AF65-F5344CB8AC3E}">
        <p14:creationId xmlns:p14="http://schemas.microsoft.com/office/powerpoint/2010/main" val="15010945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w="28575">
            <a:solidFill>
              <a:schemeClr val="accent1"/>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76200" y="0"/>
            <a:ext cx="304800"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9000" y="6235812"/>
            <a:ext cx="1779014" cy="509160"/>
          </a:xfrm>
          <a:prstGeom prst="rect">
            <a:avLst/>
          </a:prstGeom>
        </p:spPr>
      </p:pic>
      <p:sp>
        <p:nvSpPr>
          <p:cNvPr id="7" name="fc" descr=" "/>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Arial"/>
              </a:rPr>
              <a:t> </a:t>
            </a:r>
          </a:p>
        </p:txBody>
      </p:sp>
    </p:spTree>
    <p:extLst>
      <p:ext uri="{BB962C8B-B14F-4D97-AF65-F5344CB8AC3E}">
        <p14:creationId xmlns:p14="http://schemas.microsoft.com/office/powerpoint/2010/main" val="1281126584"/>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w="28575">
            <a:solidFill>
              <a:schemeClr val="accent1"/>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76200" y="0"/>
            <a:ext cx="304800"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c" descr=" "/>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Arial"/>
              </a:rPr>
              <a:t> </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0400" y="6197881"/>
            <a:ext cx="1981200" cy="567027"/>
          </a:xfrm>
          <a:prstGeom prst="rect">
            <a:avLst/>
          </a:prstGeom>
        </p:spPr>
      </p:pic>
    </p:spTree>
    <p:extLst>
      <p:ext uri="{BB962C8B-B14F-4D97-AF65-F5344CB8AC3E}">
        <p14:creationId xmlns:p14="http://schemas.microsoft.com/office/powerpoint/2010/main" val="6876808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www.eyemed.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www.legalshield.com/info/lifeedu"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hyperlink" Target="mailto:nsfreiman@bellsouth.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aycom.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D6F9837-7CB3-407D-A70C-66F9B5C18C2B}"/>
              </a:ext>
            </a:extLst>
          </p:cNvPr>
          <p:cNvGrpSpPr>
            <a:grpSpLocks/>
          </p:cNvGrpSpPr>
          <p:nvPr/>
        </p:nvGrpSpPr>
        <p:grpSpPr bwMode="auto">
          <a:xfrm>
            <a:off x="566819" y="4011"/>
            <a:ext cx="8105775" cy="6291262"/>
            <a:chOff x="110133838" y="104993436"/>
            <a:chExt cx="8105601" cy="6292499"/>
          </a:xfrm>
        </p:grpSpPr>
        <p:pic>
          <p:nvPicPr>
            <p:cNvPr id="1027" name="Picture 3">
              <a:extLst>
                <a:ext uri="{FF2B5EF4-FFF2-40B4-BE49-F238E27FC236}">
                  <a16:creationId xmlns:a16="http://schemas.microsoft.com/office/drawing/2014/main" id="{A4F0928B-DF3E-4567-AEAD-483C5D546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53" t="443" b="78432"/>
            <a:stretch>
              <a:fillRect/>
            </a:stretch>
          </p:blipFill>
          <p:spPr bwMode="auto">
            <a:xfrm flipV="1">
              <a:off x="110149460" y="104993436"/>
              <a:ext cx="8089979" cy="1103524"/>
            </a:xfrm>
            <a:prstGeom prst="rect">
              <a:avLst/>
            </a:prstGeom>
            <a:noFill/>
            <a:ln>
              <a:noFill/>
            </a:ln>
            <a:effectLst/>
            <a:extLst>
              <a:ext uri="{909E8E84-426E-40DD-AFC4-6F175D3DCCD1}">
                <a14:hiddenFill xmlns:a14="http://schemas.microsoft.com/office/drawing/2010/main">
                  <a:solidFill>
                    <a:srgbClr val="005C98"/>
                  </a:solidFill>
                </a14:hiddenFill>
              </a:ext>
              <a:ext uri="{91240B29-F687-4F45-9708-019B960494DF}">
                <a14:hiddenLine xmlns:a14="http://schemas.microsoft.com/office/drawing/2010/main" w="254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pic>
          <p:nvPicPr>
            <p:cNvPr id="1028" name="Picture 4">
              <a:extLst>
                <a:ext uri="{FF2B5EF4-FFF2-40B4-BE49-F238E27FC236}">
                  <a16:creationId xmlns:a16="http://schemas.microsoft.com/office/drawing/2014/main" id="{F048CE9F-7BFD-4196-91B3-15C7FD3B3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53" t="443"/>
            <a:stretch>
              <a:fillRect/>
            </a:stretch>
          </p:blipFill>
          <p:spPr bwMode="auto">
            <a:xfrm>
              <a:off x="110133838" y="106084973"/>
              <a:ext cx="8089979" cy="5200962"/>
            </a:xfrm>
            <a:prstGeom prst="rect">
              <a:avLst/>
            </a:prstGeom>
            <a:noFill/>
            <a:ln>
              <a:noFill/>
            </a:ln>
            <a:effectLst/>
            <a:extLst>
              <a:ext uri="{909E8E84-426E-40DD-AFC4-6F175D3DCCD1}">
                <a14:hiddenFill xmlns:a14="http://schemas.microsoft.com/office/drawing/2010/main">
                  <a:solidFill>
                    <a:srgbClr val="005C98"/>
                  </a:solidFill>
                </a14:hiddenFill>
              </a:ext>
              <a:ext uri="{91240B29-F687-4F45-9708-019B960494DF}">
                <a14:hiddenLine xmlns:a14="http://schemas.microsoft.com/office/drawing/2010/main" w="254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grpSp>
      <p:pic>
        <p:nvPicPr>
          <p:cNvPr id="11" name="Picture 10">
            <a:extLst>
              <a:ext uri="{FF2B5EF4-FFF2-40B4-BE49-F238E27FC236}">
                <a16:creationId xmlns:a16="http://schemas.microsoft.com/office/drawing/2014/main" id="{3444F6A2-255D-462B-88FA-502E49558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3300" y="304800"/>
            <a:ext cx="2057400" cy="1363626"/>
          </a:xfrm>
          <a:prstGeom prst="rect">
            <a:avLst/>
          </a:prstGeom>
        </p:spPr>
      </p:pic>
      <p:sp>
        <p:nvSpPr>
          <p:cNvPr id="12" name="Title 1">
            <a:extLst>
              <a:ext uri="{FF2B5EF4-FFF2-40B4-BE49-F238E27FC236}">
                <a16:creationId xmlns:a16="http://schemas.microsoft.com/office/drawing/2014/main" id="{2A5B1338-CBB9-4B02-8F76-9793493EB155}"/>
              </a:ext>
            </a:extLst>
          </p:cNvPr>
          <p:cNvSpPr>
            <a:spLocks noGrp="1"/>
          </p:cNvSpPr>
          <p:nvPr>
            <p:ph type="ctrTitle"/>
          </p:nvPr>
        </p:nvSpPr>
        <p:spPr>
          <a:xfrm>
            <a:off x="76200" y="6262979"/>
            <a:ext cx="6248400" cy="621841"/>
          </a:xfrm>
          <a:ln>
            <a:noFill/>
          </a:ln>
        </p:spPr>
        <p:txBody>
          <a:bodyPr>
            <a:noAutofit/>
          </a:bodyPr>
          <a:lstStyle/>
          <a:p>
            <a:r>
              <a:rPr lang="en-US" sz="2000" b="0" dirty="0">
                <a:latin typeface="Calibri" panose="020F0502020204030204" pitchFamily="34" charset="0"/>
                <a:ea typeface="Verdana" panose="020B0604030504040204" pitchFamily="34" charset="0"/>
                <a:cs typeface="Calibri" panose="020F0502020204030204" pitchFamily="34" charset="0"/>
              </a:rPr>
              <a:t>Employee Benefits Presentation 2025 </a:t>
            </a:r>
            <a:endParaRPr lang="en-US" sz="3200" b="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8310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5638800" y="228601"/>
            <a:ext cx="3352800" cy="609599"/>
          </a:xfrm>
        </p:spPr>
        <p:txBody>
          <a:bodyPr/>
          <a:lstStyle/>
          <a:p>
            <a:pPr algn="ctr"/>
            <a:r>
              <a:rPr lang="en-US" altLang="en-US" sz="2400" dirty="0">
                <a:latin typeface="Calibri" panose="020F0502020204030204" pitchFamily="34" charset="0"/>
                <a:cs typeface="Calibri" panose="020F0502020204030204" pitchFamily="34" charset="0"/>
              </a:rPr>
              <a:t>HSA Bank Account</a:t>
            </a:r>
          </a:p>
        </p:txBody>
      </p:sp>
      <p:sp>
        <p:nvSpPr>
          <p:cNvPr id="4" name="Slide Number Placeholder 3"/>
          <p:cNvSpPr>
            <a:spLocks noGrp="1"/>
          </p:cNvSpPr>
          <p:nvPr>
            <p:ph type="sldNum" sz="quarter" idx="4294967295"/>
          </p:nvPr>
        </p:nvSpPr>
        <p:spPr>
          <a:xfrm>
            <a:off x="8812213" y="6553200"/>
            <a:ext cx="255587" cy="155575"/>
          </a:xfrm>
          <a:prstGeom prst="rect">
            <a:avLst/>
          </a:prstGeom>
        </p:spPr>
        <p:txBody>
          <a:bodyPr/>
          <a:lstStyle/>
          <a:p>
            <a:pPr>
              <a:defRPr/>
            </a:pPr>
            <a:fld id="{38BC8060-4C70-4B07-9FB8-6BD65980A915}" type="slidenum">
              <a:rPr>
                <a:solidFill>
                  <a:schemeClr val="bg1"/>
                </a:solidFill>
              </a:rPr>
              <a:pPr>
                <a:defRPr/>
              </a:pPr>
              <a:t>10</a:t>
            </a:fld>
            <a:endParaRPr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365" y="352271"/>
            <a:ext cx="2194989" cy="490862"/>
          </a:xfrm>
          <a:prstGeom prst="rect">
            <a:avLst/>
          </a:prstGeom>
        </p:spPr>
      </p:pic>
      <p:sp>
        <p:nvSpPr>
          <p:cNvPr id="8" name="Rectangle 7"/>
          <p:cNvSpPr/>
          <p:nvPr/>
        </p:nvSpPr>
        <p:spPr>
          <a:xfrm>
            <a:off x="457200" y="3048000"/>
            <a:ext cx="7696200" cy="3157146"/>
          </a:xfrm>
          <a:prstGeom prst="rect">
            <a:avLst/>
          </a:prstGeom>
          <a:noFill/>
          <a:ln>
            <a:solidFill>
              <a:schemeClr val="accent1"/>
            </a:solidFill>
          </a:ln>
        </p:spPr>
        <p:txBody>
          <a:bodyPr wrap="square">
            <a:spAutoFit/>
          </a:bodyPr>
          <a:lstStyle/>
          <a:p>
            <a:pPr eaLnBrk="0" hangingPunct="0">
              <a:lnSpc>
                <a:spcPct val="106000"/>
              </a:lnSpc>
              <a:spcBef>
                <a:spcPct val="80000"/>
              </a:spcBef>
              <a:buClr>
                <a:srgbClr val="1F6A96"/>
              </a:buClr>
              <a:buSzPct val="100000"/>
              <a:defRPr/>
            </a:pPr>
            <a:r>
              <a:rPr lang="en-US" sz="1600" kern="0"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rPr>
              <a:t>To open and contribute to an HSA you must:</a:t>
            </a:r>
          </a:p>
          <a:p>
            <a:pPr marL="86360" eaLnBrk="0" hangingPunct="0">
              <a:spcBef>
                <a:spcPct val="80000"/>
              </a:spcBef>
              <a:buClr>
                <a:srgbClr val="1F6A96"/>
              </a:buClr>
              <a:buSzPct val="100000"/>
              <a:defRPr/>
            </a:pPr>
            <a:r>
              <a:rPr lang="en-US" sz="1600" kern="0"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rPr>
              <a:t>Be covered by a qualified high deductible health plan </a:t>
            </a:r>
          </a:p>
          <a:p>
            <a:pPr marL="86360" eaLnBrk="0" hangingPunct="0">
              <a:spcBef>
                <a:spcPct val="80000"/>
              </a:spcBef>
              <a:buClr>
                <a:srgbClr val="1F6A96"/>
              </a:buClr>
              <a:buSzPct val="100000"/>
              <a:defRPr/>
            </a:pPr>
            <a:r>
              <a:rPr lang="en-US" sz="1600" kern="0"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rPr>
              <a:t>Not be enrolled in Medicare or Tricare</a:t>
            </a:r>
          </a:p>
          <a:p>
            <a:pPr marL="86360" eaLnBrk="0" hangingPunct="0">
              <a:spcBef>
                <a:spcPct val="80000"/>
              </a:spcBef>
              <a:buClr>
                <a:srgbClr val="1F6A96"/>
              </a:buClr>
              <a:buSzPct val="100000"/>
              <a:defRPr/>
            </a:pPr>
            <a:r>
              <a:rPr lang="en-US" sz="1600" kern="0"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rPr>
              <a:t>Not have any other health coverage that pays for out‐of‐pocket healthcare expenses before you meet your plan deductible, including Medicare A and B</a:t>
            </a:r>
          </a:p>
          <a:p>
            <a:pPr marL="86360" eaLnBrk="0" hangingPunct="0">
              <a:spcBef>
                <a:spcPct val="80000"/>
              </a:spcBef>
              <a:buClr>
                <a:srgbClr val="1F6A96"/>
              </a:buClr>
              <a:buSzPct val="100000"/>
              <a:defRPr/>
            </a:pPr>
            <a:r>
              <a:rPr lang="en-US" sz="1600" kern="0"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rPr>
              <a:t>Not have received any VA health benefits within the last 3 months</a:t>
            </a:r>
          </a:p>
          <a:p>
            <a:pPr marL="86360" eaLnBrk="0" hangingPunct="0">
              <a:spcBef>
                <a:spcPct val="80000"/>
              </a:spcBef>
              <a:buClr>
                <a:srgbClr val="1F6A96"/>
              </a:buClr>
              <a:buSzPct val="100000"/>
              <a:defRPr/>
            </a:pPr>
            <a:endParaRPr lang="en-US" sz="200" kern="0"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endParaRPr>
          </a:p>
          <a:p>
            <a:pPr marL="86360" eaLnBrk="0" hangingPunct="0">
              <a:spcBef>
                <a:spcPts val="600"/>
              </a:spcBef>
              <a:buClr>
                <a:srgbClr val="1F6A96"/>
              </a:buClr>
              <a:buSzPct val="100000"/>
              <a:defRPr/>
            </a:pPr>
            <a:r>
              <a:rPr lang="en-US" sz="1600" kern="0"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rPr>
              <a:t>Not be enrolled in a Medical FSA Account</a:t>
            </a:r>
          </a:p>
          <a:p>
            <a:pPr marL="628650" lvl="1" indent="-91440" eaLnBrk="0" hangingPunct="0">
              <a:spcBef>
                <a:spcPts val="600"/>
              </a:spcBef>
              <a:buClr>
                <a:srgbClr val="1F6A96"/>
              </a:buClr>
              <a:buFont typeface="Arial" charset="0"/>
              <a:buChar char="–"/>
              <a:defRPr/>
            </a:pPr>
            <a:r>
              <a:rPr lang="en-US" sz="1600" kern="0" dirty="0">
                <a:solidFill>
                  <a:schemeClr val="tx1">
                    <a:lumMod val="75000"/>
                    <a:lumOff val="25000"/>
                  </a:schemeClr>
                </a:solidFill>
                <a:latin typeface="Calibri" panose="020F0502020204030204" pitchFamily="34" charset="0"/>
                <a:ea typeface="ＭＳ Ｐゴシック" charset="-128"/>
                <a:cs typeface="Calibri" panose="020F0502020204030204" pitchFamily="34" charset="0"/>
              </a:rPr>
              <a:t>You can enroll in a Dependent Care FSA + Limited Flexible Spending Account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5354" y="2133600"/>
            <a:ext cx="3094892" cy="2212638"/>
          </a:xfrm>
          <a:prstGeom prst="rect">
            <a:avLst/>
          </a:prstGeom>
        </p:spPr>
      </p:pic>
      <p:sp>
        <p:nvSpPr>
          <p:cNvPr id="2" name="TextBox 1">
            <a:extLst>
              <a:ext uri="{FF2B5EF4-FFF2-40B4-BE49-F238E27FC236}">
                <a16:creationId xmlns:a16="http://schemas.microsoft.com/office/drawing/2014/main" id="{38FF3458-0DB3-4C9D-8333-8FC629CD9F11}"/>
              </a:ext>
            </a:extLst>
          </p:cNvPr>
          <p:cNvSpPr txBox="1"/>
          <p:nvPr/>
        </p:nvSpPr>
        <p:spPr>
          <a:xfrm>
            <a:off x="457200" y="1387537"/>
            <a:ext cx="8534400" cy="830997"/>
          </a:xfrm>
          <a:prstGeom prst="rect">
            <a:avLst/>
          </a:prstGeom>
          <a:noFill/>
        </p:spPr>
        <p:txBody>
          <a:bodyPr wrap="square" rtlCol="0">
            <a:spAutoFit/>
          </a:bodyPr>
          <a:lstStyle/>
          <a:p>
            <a:r>
              <a:rPr lang="en-US" sz="1600" dirty="0">
                <a:solidFill>
                  <a:schemeClr val="tx1">
                    <a:lumMod val="75000"/>
                    <a:lumOff val="25000"/>
                  </a:schemeClr>
                </a:solidFill>
              </a:rPr>
              <a:t>If you enroll in the HDHP, the University will automatically open an HSA on your behalf. </a:t>
            </a:r>
          </a:p>
          <a:p>
            <a:r>
              <a:rPr lang="en-US" sz="1600" dirty="0">
                <a:solidFill>
                  <a:schemeClr val="tx1">
                    <a:lumMod val="75000"/>
                    <a:lumOff val="25000"/>
                  </a:schemeClr>
                </a:solidFill>
              </a:rPr>
              <a:t>Keep an eye out in the mail for your HSA debit card from Health Equity. If you are currently enrolled in the HSA, keep your debit card; you will not receive a new debit card each year.</a:t>
            </a:r>
          </a:p>
        </p:txBody>
      </p:sp>
    </p:spTree>
    <p:extLst>
      <p:ext uri="{BB962C8B-B14F-4D97-AF65-F5344CB8AC3E}">
        <p14:creationId xmlns:p14="http://schemas.microsoft.com/office/powerpoint/2010/main" val="327469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781800" y="228601"/>
            <a:ext cx="2209800" cy="609599"/>
          </a:xfrm>
        </p:spPr>
        <p:txBody>
          <a:bodyPr/>
          <a:lstStyle/>
          <a:p>
            <a:pPr algn="ctr"/>
            <a:r>
              <a:rPr lang="en-US" altLang="en-US" sz="2400" dirty="0">
                <a:latin typeface="Calibri" panose="020F0502020204030204" pitchFamily="34" charset="0"/>
                <a:cs typeface="Calibri" panose="020F0502020204030204" pitchFamily="34" charset="0"/>
              </a:rPr>
              <a:t>Dental </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11</a:t>
            </a:fld>
            <a:endParaRPr dirty="0">
              <a:solidFill>
                <a:schemeClr val="bg1"/>
              </a:solidFill>
            </a:endParaRPr>
          </a:p>
        </p:txBody>
      </p:sp>
      <p:sp>
        <p:nvSpPr>
          <p:cNvPr id="3" name="Text Box 3"/>
          <p:cNvSpPr txBox="1">
            <a:spLocks noChangeArrowheads="1"/>
          </p:cNvSpPr>
          <p:nvPr/>
        </p:nvSpPr>
        <p:spPr bwMode="auto">
          <a:xfrm>
            <a:off x="381000" y="5675108"/>
            <a:ext cx="8382000" cy="587091"/>
          </a:xfrm>
          <a:prstGeom prst="rect">
            <a:avLst/>
          </a:prstGeom>
          <a:noFill/>
          <a:ln w="19050" algn="in">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3057"/>
                </a:solidFill>
                <a:effectLst/>
                <a:latin typeface="Century Gothic" panose="020B0502020202020204" pitchFamily="34" charset="0"/>
                <a:cs typeface="Arial" pitchFamily="34" charset="0"/>
              </a:rPr>
              <a:t>DID YOU KNOW? </a:t>
            </a:r>
            <a:r>
              <a:rPr kumimoji="0" lang="en-US" altLang="en-US" sz="1200" b="0" i="0" u="none" strike="noStrike" cap="none" normalizeH="0" baseline="0" dirty="0">
                <a:ln>
                  <a:noFill/>
                </a:ln>
                <a:solidFill>
                  <a:srgbClr val="000000"/>
                </a:solidFill>
                <a:effectLst/>
                <a:latin typeface="Century Gothic" panose="020B0502020202020204" pitchFamily="34" charset="0"/>
                <a:cs typeface="Arial" pitchFamily="34" charset="0"/>
              </a:rPr>
              <a:t>If you plan on having dental work in excess of $300, ask your dentist for a “predetermination of benefits” so you know how much you will have to pay </a:t>
            </a:r>
            <a:r>
              <a:rPr kumimoji="0" lang="en-US" altLang="en-US" sz="1200" b="0" i="1" u="sng" strike="noStrike" cap="none" normalizeH="0" baseline="0" dirty="0">
                <a:ln>
                  <a:noFill/>
                </a:ln>
                <a:solidFill>
                  <a:srgbClr val="000000"/>
                </a:solidFill>
                <a:effectLst/>
                <a:latin typeface="Century Gothic" panose="020B0502020202020204" pitchFamily="34" charset="0"/>
                <a:cs typeface="Arial" pitchFamily="34" charset="0"/>
              </a:rPr>
              <a:t>before</a:t>
            </a:r>
            <a:r>
              <a:rPr kumimoji="0" lang="en-US" altLang="en-US" sz="1200" b="0" i="0" u="none" strike="noStrike" cap="none" normalizeH="0" baseline="0" dirty="0">
                <a:ln>
                  <a:noFill/>
                </a:ln>
                <a:solidFill>
                  <a:srgbClr val="000000"/>
                </a:solidFill>
                <a:effectLst/>
                <a:latin typeface="Century Gothic" panose="020B0502020202020204" pitchFamily="34" charset="0"/>
                <a:cs typeface="Arial" pitchFamily="34" charset="0"/>
              </a:rPr>
              <a:t> services are performed.   </a:t>
            </a:r>
            <a:endParaRPr kumimoji="0" lang="en-US" altLang="en-US" sz="1000" b="0" i="0" u="none" strike="noStrike" cap="none" normalizeH="0" baseline="0" dirty="0">
              <a:ln>
                <a:noFill/>
              </a:ln>
              <a:solidFill>
                <a:srgbClr val="FF0000"/>
              </a:solidFill>
              <a:effectLst/>
              <a:latin typeface="Arial" pitchFamily="34" charset="0"/>
              <a:cs typeface="Arial" pitchFamily="34" charset="0"/>
            </a:endParaRPr>
          </a:p>
        </p:txBody>
      </p:sp>
      <p:pic>
        <p:nvPicPr>
          <p:cNvPr id="7" name="Picture 2">
            <a:extLst>
              <a:ext uri="{FF2B5EF4-FFF2-40B4-BE49-F238E27FC236}">
                <a16:creationId xmlns:a16="http://schemas.microsoft.com/office/drawing/2014/main" id="{6EA4CCD2-9267-4574-8AE4-5E68C16EE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9564"/>
            <a:ext cx="1981200" cy="12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4" name="Table 3">
            <a:extLst>
              <a:ext uri="{FF2B5EF4-FFF2-40B4-BE49-F238E27FC236}">
                <a16:creationId xmlns:a16="http://schemas.microsoft.com/office/drawing/2014/main" id="{921D9F7A-DD5E-427E-8200-BDD142E05A8E}"/>
              </a:ext>
            </a:extLst>
          </p:cNvPr>
          <p:cNvGraphicFramePr>
            <a:graphicFrameLocks noGrp="1"/>
          </p:cNvGraphicFramePr>
          <p:nvPr>
            <p:extLst>
              <p:ext uri="{D42A27DB-BD31-4B8C-83A1-F6EECF244321}">
                <p14:modId xmlns:p14="http://schemas.microsoft.com/office/powerpoint/2010/main" val="1016019139"/>
              </p:ext>
            </p:extLst>
          </p:nvPr>
        </p:nvGraphicFramePr>
        <p:xfrm>
          <a:off x="381000" y="1711841"/>
          <a:ext cx="8566299" cy="3672266"/>
        </p:xfrm>
        <a:graphic>
          <a:graphicData uri="http://schemas.openxmlformats.org/drawingml/2006/table">
            <a:tbl>
              <a:tblPr/>
              <a:tblGrid>
                <a:gridCol w="2073911">
                  <a:extLst>
                    <a:ext uri="{9D8B030D-6E8A-4147-A177-3AD203B41FA5}">
                      <a16:colId xmlns:a16="http://schemas.microsoft.com/office/drawing/2014/main" val="442052914"/>
                    </a:ext>
                  </a:extLst>
                </a:gridCol>
                <a:gridCol w="169565">
                  <a:extLst>
                    <a:ext uri="{9D8B030D-6E8A-4147-A177-3AD203B41FA5}">
                      <a16:colId xmlns:a16="http://schemas.microsoft.com/office/drawing/2014/main" val="184027418"/>
                    </a:ext>
                  </a:extLst>
                </a:gridCol>
                <a:gridCol w="273913">
                  <a:extLst>
                    <a:ext uri="{9D8B030D-6E8A-4147-A177-3AD203B41FA5}">
                      <a16:colId xmlns:a16="http://schemas.microsoft.com/office/drawing/2014/main" val="2953509738"/>
                    </a:ext>
                  </a:extLst>
                </a:gridCol>
                <a:gridCol w="988043">
                  <a:extLst>
                    <a:ext uri="{9D8B030D-6E8A-4147-A177-3AD203B41FA5}">
                      <a16:colId xmlns:a16="http://schemas.microsoft.com/office/drawing/2014/main" val="494381996"/>
                    </a:ext>
                  </a:extLst>
                </a:gridCol>
                <a:gridCol w="606521">
                  <a:extLst>
                    <a:ext uri="{9D8B030D-6E8A-4147-A177-3AD203B41FA5}">
                      <a16:colId xmlns:a16="http://schemas.microsoft.com/office/drawing/2014/main" val="3875303547"/>
                    </a:ext>
                  </a:extLst>
                </a:gridCol>
                <a:gridCol w="182609">
                  <a:extLst>
                    <a:ext uri="{9D8B030D-6E8A-4147-A177-3AD203B41FA5}">
                      <a16:colId xmlns:a16="http://schemas.microsoft.com/office/drawing/2014/main" val="2140160047"/>
                    </a:ext>
                  </a:extLst>
                </a:gridCol>
                <a:gridCol w="273913">
                  <a:extLst>
                    <a:ext uri="{9D8B030D-6E8A-4147-A177-3AD203B41FA5}">
                      <a16:colId xmlns:a16="http://schemas.microsoft.com/office/drawing/2014/main" val="517595546"/>
                    </a:ext>
                  </a:extLst>
                </a:gridCol>
                <a:gridCol w="988043">
                  <a:extLst>
                    <a:ext uri="{9D8B030D-6E8A-4147-A177-3AD203B41FA5}">
                      <a16:colId xmlns:a16="http://schemas.microsoft.com/office/drawing/2014/main" val="678931365"/>
                    </a:ext>
                  </a:extLst>
                </a:gridCol>
                <a:gridCol w="743478">
                  <a:extLst>
                    <a:ext uri="{9D8B030D-6E8A-4147-A177-3AD203B41FA5}">
                      <a16:colId xmlns:a16="http://schemas.microsoft.com/office/drawing/2014/main" val="1732261379"/>
                    </a:ext>
                  </a:extLst>
                </a:gridCol>
                <a:gridCol w="182609">
                  <a:extLst>
                    <a:ext uri="{9D8B030D-6E8A-4147-A177-3AD203B41FA5}">
                      <a16:colId xmlns:a16="http://schemas.microsoft.com/office/drawing/2014/main" val="2153084008"/>
                    </a:ext>
                  </a:extLst>
                </a:gridCol>
                <a:gridCol w="273913">
                  <a:extLst>
                    <a:ext uri="{9D8B030D-6E8A-4147-A177-3AD203B41FA5}">
                      <a16:colId xmlns:a16="http://schemas.microsoft.com/office/drawing/2014/main" val="4201934713"/>
                    </a:ext>
                  </a:extLst>
                </a:gridCol>
                <a:gridCol w="988043">
                  <a:extLst>
                    <a:ext uri="{9D8B030D-6E8A-4147-A177-3AD203B41FA5}">
                      <a16:colId xmlns:a16="http://schemas.microsoft.com/office/drawing/2014/main" val="2767396311"/>
                    </a:ext>
                  </a:extLst>
                </a:gridCol>
                <a:gridCol w="821738">
                  <a:extLst>
                    <a:ext uri="{9D8B030D-6E8A-4147-A177-3AD203B41FA5}">
                      <a16:colId xmlns:a16="http://schemas.microsoft.com/office/drawing/2014/main" val="1596536706"/>
                    </a:ext>
                  </a:extLst>
                </a:gridCol>
              </a:tblGrid>
              <a:tr h="209081">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1" i="0" u="none" strike="noStrike" dirty="0">
                          <a:solidFill>
                            <a:srgbClr val="1F497D"/>
                          </a:solidFill>
                          <a:effectLst/>
                          <a:latin typeface="Calibri" panose="020F0502020204030204" pitchFamily="34" charset="0"/>
                        </a:rPr>
                        <a:t>Cigna DHMO</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1" i="0" u="none" strike="noStrike" dirty="0" err="1">
                          <a:solidFill>
                            <a:srgbClr val="1F497D"/>
                          </a:solidFill>
                          <a:effectLst/>
                          <a:latin typeface="Calibri" panose="020F0502020204030204" pitchFamily="34" charset="0"/>
                        </a:rPr>
                        <a:t>Ameritas</a:t>
                      </a:r>
                      <a:r>
                        <a:rPr lang="en-US" sz="1200" b="1" i="0" u="none" strike="noStrike" dirty="0">
                          <a:solidFill>
                            <a:srgbClr val="1F497D"/>
                          </a:solidFill>
                          <a:effectLst/>
                          <a:latin typeface="Calibri" panose="020F0502020204030204" pitchFamily="34" charset="0"/>
                        </a:rPr>
                        <a:t> MAC PPO</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1" i="0" u="none" strike="noStrike" dirty="0" err="1">
                          <a:solidFill>
                            <a:srgbClr val="1F497D"/>
                          </a:solidFill>
                          <a:effectLst/>
                          <a:latin typeface="Calibri" panose="020F0502020204030204" pitchFamily="34" charset="0"/>
                        </a:rPr>
                        <a:t>Ameritas</a:t>
                      </a:r>
                      <a:r>
                        <a:rPr lang="en-US" sz="1200" b="1" i="0" u="none" strike="noStrike" dirty="0">
                          <a:solidFill>
                            <a:srgbClr val="1F497D"/>
                          </a:solidFill>
                          <a:effectLst/>
                          <a:latin typeface="Calibri" panose="020F0502020204030204" pitchFamily="34" charset="0"/>
                        </a:rPr>
                        <a:t> 90th PPO</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5330375"/>
                  </a:ext>
                </a:extLst>
              </a:tr>
              <a:tr h="209081">
                <a:tc>
                  <a:txBody>
                    <a:bodyPr/>
                    <a:lstStyle/>
                    <a:p>
                      <a:pPr algn="l" fontAlgn="ctr"/>
                      <a:r>
                        <a:rPr lang="en-US" sz="1200" b="0"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1" i="0" u="none" strike="noStrike">
                        <a:solidFill>
                          <a:srgbClr val="1F497D"/>
                        </a:solidFill>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1" i="0" u="none" strike="noStrike">
                        <a:solidFill>
                          <a:srgbClr val="1F497D"/>
                        </a:solidFill>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1" i="0" u="none" strike="noStrike">
                        <a:solidFill>
                          <a:srgbClr val="1F497D"/>
                        </a:solidFill>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1036968"/>
                  </a:ext>
                </a:extLst>
              </a:tr>
              <a:tr h="214220">
                <a:tc>
                  <a:txBody>
                    <a:bodyPr/>
                    <a:lstStyle/>
                    <a:p>
                      <a:pPr algn="l" fontAlgn="ctr"/>
                      <a:r>
                        <a:rPr lang="en-US" sz="1200" b="0" i="0" u="none" strike="noStrike">
                          <a:effectLst/>
                          <a:latin typeface="Calibri" panose="020F0502020204030204" pitchFamily="34" charset="0"/>
                        </a:rPr>
                        <a:t>Annual Deductible</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N/A</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 $150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 $150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7144894"/>
                  </a:ext>
                </a:extLst>
              </a:tr>
              <a:tr h="214220">
                <a:tc>
                  <a:txBody>
                    <a:bodyPr/>
                    <a:lstStyle/>
                    <a:p>
                      <a:pPr algn="l" fontAlgn="ctr"/>
                      <a:r>
                        <a:rPr lang="en-US" sz="1200" b="0" i="0" u="none" strike="noStrike">
                          <a:effectLst/>
                          <a:latin typeface="Calibri" panose="020F0502020204030204" pitchFamily="34" charset="0"/>
                        </a:rPr>
                        <a:t>Annual Plan Maximum</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N/A</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$1,500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$1,500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4264427"/>
                  </a:ext>
                </a:extLst>
              </a:tr>
              <a:tr h="214220">
                <a:tc>
                  <a:txBody>
                    <a:bodyPr/>
                    <a:lstStyle/>
                    <a:p>
                      <a:pPr algn="l" fontAlgn="ctr"/>
                      <a:r>
                        <a:rPr lang="en-US" sz="1200" b="0" i="0" u="none" strike="noStrike">
                          <a:effectLst/>
                          <a:latin typeface="Calibri" panose="020F0502020204030204" pitchFamily="34" charset="0"/>
                        </a:rPr>
                        <a:t>Annual Rollover Amount</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Not Included</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Wellness Plus Incentive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Wellness Plus Incentive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1421552"/>
                  </a:ext>
                </a:extLst>
              </a:tr>
              <a:tr h="214220">
                <a:tc>
                  <a:txBody>
                    <a:bodyPr/>
                    <a:lstStyle/>
                    <a:p>
                      <a:pPr algn="l" fontAlgn="ctr"/>
                      <a:r>
                        <a:rPr lang="en-US" sz="1200" b="0"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extLst>
                  <a:ext uri="{0D108BD9-81ED-4DB2-BD59-A6C34878D82A}">
                    <a16:rowId xmlns:a16="http://schemas.microsoft.com/office/drawing/2014/main" val="2145559899"/>
                  </a:ext>
                </a:extLst>
              </a:tr>
              <a:tr h="214220">
                <a:tc>
                  <a:txBody>
                    <a:bodyPr/>
                    <a:lstStyle/>
                    <a:p>
                      <a:pPr algn="l" fontAlgn="ctr"/>
                      <a:r>
                        <a:rPr lang="en-US" sz="1200" b="0" i="0" u="none" strike="noStrike">
                          <a:effectLst/>
                          <a:latin typeface="Calibri" panose="020F0502020204030204" pitchFamily="34" charset="0"/>
                        </a:rPr>
                        <a:t>Preventive Services</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 (deductible waived)</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 (deductible waived)</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0763668"/>
                  </a:ext>
                </a:extLst>
              </a:tr>
              <a:tr h="214220">
                <a:tc>
                  <a:txBody>
                    <a:bodyPr/>
                    <a:lstStyle/>
                    <a:p>
                      <a:pPr algn="l" fontAlgn="ctr"/>
                      <a:r>
                        <a:rPr lang="en-US" sz="1200" b="0" i="0" u="none" strike="noStrike">
                          <a:effectLst/>
                          <a:latin typeface="Calibri" panose="020F0502020204030204" pitchFamily="34" charset="0"/>
                        </a:rPr>
                        <a:t>Basic Services</a:t>
                      </a:r>
                    </a:p>
                  </a:txBody>
                  <a:tcPr marL="9380" marR="9380" marT="9380"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80%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846423"/>
                  </a:ext>
                </a:extLst>
              </a:tr>
              <a:tr h="214220">
                <a:tc>
                  <a:txBody>
                    <a:bodyPr/>
                    <a:lstStyle/>
                    <a:p>
                      <a:pPr algn="l" fontAlgn="ctr"/>
                      <a:r>
                        <a:rPr lang="en-US" sz="1200" b="0" i="0" u="none" strike="noStrike">
                          <a:effectLst/>
                          <a:latin typeface="Calibri" panose="020F0502020204030204" pitchFamily="34" charset="0"/>
                        </a:rPr>
                        <a:t>Major Services</a:t>
                      </a:r>
                    </a:p>
                  </a:txBody>
                  <a:tcPr marL="9380" marR="9380" marT="9380"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60%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7957607"/>
                  </a:ext>
                </a:extLst>
              </a:tr>
              <a:tr h="214220">
                <a:tc>
                  <a:txBody>
                    <a:bodyPr/>
                    <a:lstStyle/>
                    <a:p>
                      <a:pPr algn="l" fontAlgn="ctr"/>
                      <a:r>
                        <a:rPr lang="en-US" sz="1200" b="0" i="0" u="none" strike="noStrike">
                          <a:solidFill>
                            <a:srgbClr val="993300"/>
                          </a:solidFill>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647691"/>
                  </a:ext>
                </a:extLst>
              </a:tr>
              <a:tr h="214220">
                <a:tc>
                  <a:txBody>
                    <a:bodyPr/>
                    <a:lstStyle/>
                    <a:p>
                      <a:pPr algn="l" fontAlgn="ctr"/>
                      <a:r>
                        <a:rPr lang="en-US" sz="1200" b="0" i="0" u="none" strike="noStrike">
                          <a:effectLst/>
                          <a:latin typeface="Calibri" panose="020F0502020204030204" pitchFamily="34" charset="0"/>
                        </a:rPr>
                        <a:t>Periodontics (root planing)</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80%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266323"/>
                  </a:ext>
                </a:extLst>
              </a:tr>
              <a:tr h="214220">
                <a:tc>
                  <a:txBody>
                    <a:bodyPr/>
                    <a:lstStyle/>
                    <a:p>
                      <a:pPr algn="l" fontAlgn="ctr"/>
                      <a:r>
                        <a:rPr lang="en-US" sz="1200" b="0" i="0" u="none" strike="noStrike">
                          <a:effectLst/>
                          <a:latin typeface="Calibri" panose="020F0502020204030204" pitchFamily="34" charset="0"/>
                        </a:rPr>
                        <a:t>Endodontics (root canal)</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60%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3368001"/>
                  </a:ext>
                </a:extLst>
              </a:tr>
              <a:tr h="214220">
                <a:tc>
                  <a:txBody>
                    <a:bodyPr/>
                    <a:lstStyle/>
                    <a:p>
                      <a:pPr algn="l" fontAlgn="ctr"/>
                      <a:r>
                        <a:rPr lang="en-US" sz="1200" b="0"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4089380"/>
                  </a:ext>
                </a:extLst>
              </a:tr>
              <a:tr h="234622">
                <a:tc gridSpan="2">
                  <a:txBody>
                    <a:bodyPr/>
                    <a:lstStyle/>
                    <a:p>
                      <a:pPr algn="l" fontAlgn="ctr"/>
                      <a:r>
                        <a:rPr lang="en-US" sz="1200" b="0" i="0" u="none" strike="noStrike">
                          <a:effectLst/>
                          <a:latin typeface="Calibri" panose="020F0502020204030204" pitchFamily="34" charset="0"/>
                        </a:rPr>
                        <a:t>Orthodontia (children to age 19)</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algn="ctr" fontAlgn="ctr"/>
                      <a:r>
                        <a:rPr lang="en-US" sz="1200" b="0" i="0" u="none" strike="noStrike">
                          <a:effectLst/>
                          <a:latin typeface="Calibri" panose="020F0502020204030204" pitchFamily="34" charset="0"/>
                        </a:rPr>
                        <a:t>Fee Schedule </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to $1,500 Lifetime Max</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to $1,500 Lifetime Max</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2983661"/>
                  </a:ext>
                </a:extLst>
              </a:tr>
              <a:tr h="214220">
                <a:tc>
                  <a:txBody>
                    <a:bodyPr/>
                    <a:lstStyle/>
                    <a:p>
                      <a:pPr algn="l" fontAlgn="ctr"/>
                      <a:r>
                        <a:rPr lang="en-US" sz="1200" b="1"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3745901"/>
                  </a:ext>
                </a:extLst>
              </a:tr>
              <a:tr h="214220">
                <a:tc>
                  <a:txBody>
                    <a:bodyPr/>
                    <a:lstStyle/>
                    <a:p>
                      <a:pPr algn="l" fontAlgn="ctr"/>
                      <a:r>
                        <a:rPr lang="en-US" sz="1200" b="0" i="0" u="none" strike="noStrike">
                          <a:effectLst/>
                          <a:latin typeface="Calibri" panose="020F0502020204030204" pitchFamily="34" charset="0"/>
                        </a:rPr>
                        <a:t>Waiting Periods</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None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None except for Late Entrants</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None except for Late Entrants</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3698448"/>
                  </a:ext>
                </a:extLst>
              </a:tr>
              <a:tr h="234622">
                <a:tc>
                  <a:txBody>
                    <a:bodyPr/>
                    <a:lstStyle/>
                    <a:p>
                      <a:pPr algn="l" fontAlgn="ctr"/>
                      <a:r>
                        <a:rPr lang="en-US" sz="1200" b="0" i="0" u="none" strike="noStrike">
                          <a:effectLst/>
                          <a:latin typeface="Calibri" panose="020F0502020204030204" pitchFamily="34" charset="0"/>
                        </a:rPr>
                        <a:t>UCR Payment Level</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N/A</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MAC</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dirty="0">
                          <a:effectLst/>
                          <a:latin typeface="Calibri" panose="020F0502020204030204" pitchFamily="34" charset="0"/>
                        </a:rPr>
                        <a:t>90th</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8042238"/>
                  </a:ext>
                </a:extLst>
              </a:tr>
            </a:tbl>
          </a:graphicData>
        </a:graphic>
      </p:graphicFrame>
      <p:pic>
        <p:nvPicPr>
          <p:cNvPr id="1026" name="Picture 2" descr="Ameritas Life Insurance Company Review – I&amp;E | Whole Life &amp; Infinite ...">
            <a:extLst>
              <a:ext uri="{FF2B5EF4-FFF2-40B4-BE49-F238E27FC236}">
                <a16:creationId xmlns:a16="http://schemas.microsoft.com/office/drawing/2014/main" id="{15A970AD-348C-60A1-4612-9B50E421D9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06885"/>
            <a:ext cx="2099056" cy="73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3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7086600" y="228601"/>
            <a:ext cx="1905000" cy="609599"/>
          </a:xfrm>
        </p:spPr>
        <p:txBody>
          <a:bodyPr/>
          <a:lstStyle/>
          <a:p>
            <a:pPr algn="ctr"/>
            <a:r>
              <a:rPr lang="en-US" altLang="en-US" sz="2400" dirty="0">
                <a:latin typeface="Calibri" panose="020F0502020204030204" pitchFamily="34" charset="0"/>
                <a:cs typeface="Calibri" panose="020F0502020204030204" pitchFamily="34" charset="0"/>
              </a:rPr>
              <a:t>Vision</a:t>
            </a:r>
          </a:p>
        </p:txBody>
      </p:sp>
      <p:sp>
        <p:nvSpPr>
          <p:cNvPr id="4" name="Slide Number Placeholder 3"/>
          <p:cNvSpPr>
            <a:spLocks noGrp="1"/>
          </p:cNvSpPr>
          <p:nvPr>
            <p:ph type="sldNum" sz="quarter" idx="4294967295"/>
          </p:nvPr>
        </p:nvSpPr>
        <p:spPr>
          <a:xfrm>
            <a:off x="8686800" y="6581775"/>
            <a:ext cx="533400" cy="200025"/>
          </a:xfrm>
          <a:prstGeom prst="rect">
            <a:avLst/>
          </a:prstGeom>
        </p:spPr>
        <p:txBody>
          <a:bodyPr/>
          <a:lstStyle/>
          <a:p>
            <a:pPr>
              <a:defRPr/>
            </a:pPr>
            <a:fld id="{5E22C3A7-6406-4148-8407-595EC2A26DA8}" type="slidenum">
              <a:rPr>
                <a:solidFill>
                  <a:schemeClr val="bg1"/>
                </a:solidFill>
              </a:rPr>
              <a:pPr>
                <a:defRPr/>
              </a:pPr>
              <a:t>12</a:t>
            </a:fld>
            <a:endParaRPr dirty="0">
              <a:solidFill>
                <a:schemeClr val="bg1"/>
              </a:solidFill>
            </a:endParaRPr>
          </a:p>
        </p:txBody>
      </p:sp>
      <p:sp>
        <p:nvSpPr>
          <p:cNvPr id="6" name="TextBox 5">
            <a:extLst>
              <a:ext uri="{FF2B5EF4-FFF2-40B4-BE49-F238E27FC236}">
                <a16:creationId xmlns:a16="http://schemas.microsoft.com/office/drawing/2014/main" id="{4A1453CE-0106-4C2F-BB5D-61E3303FBB5C}"/>
              </a:ext>
            </a:extLst>
          </p:cNvPr>
          <p:cNvSpPr txBox="1"/>
          <p:nvPr/>
        </p:nvSpPr>
        <p:spPr>
          <a:xfrm>
            <a:off x="469900" y="5474743"/>
            <a:ext cx="9144000" cy="692497"/>
          </a:xfrm>
          <a:prstGeom prst="rect">
            <a:avLst/>
          </a:prstGeom>
          <a:noFill/>
        </p:spPr>
        <p:txBody>
          <a:bodyPr wrap="square" rtlCol="0">
            <a:spAutoFit/>
          </a:bodyPr>
          <a:lstStyle/>
          <a:p>
            <a:r>
              <a:rPr lang="en-US" sz="1300" dirty="0">
                <a:solidFill>
                  <a:schemeClr val="tx1">
                    <a:lumMod val="75000"/>
                    <a:lumOff val="25000"/>
                  </a:schemeClr>
                </a:solidFill>
                <a:latin typeface="Calibri" panose="020F0502020204030204" pitchFamily="34" charset="0"/>
                <a:cs typeface="Calibri" panose="020F0502020204030204" pitchFamily="34" charset="0"/>
              </a:rPr>
              <a:t>Frame benefit varies by retailer.</a:t>
            </a:r>
          </a:p>
          <a:p>
            <a:endParaRPr lang="en-US" sz="1300" dirty="0">
              <a:solidFill>
                <a:schemeClr val="tx1">
                  <a:lumMod val="75000"/>
                  <a:lumOff val="25000"/>
                </a:schemeClr>
              </a:solidFill>
              <a:latin typeface="Calibri" panose="020F0502020204030204" pitchFamily="34" charset="0"/>
              <a:cs typeface="Calibri" panose="020F0502020204030204" pitchFamily="34" charset="0"/>
            </a:endParaRPr>
          </a:p>
          <a:p>
            <a:r>
              <a:rPr lang="en-US" sz="1300" dirty="0">
                <a:solidFill>
                  <a:schemeClr val="tx1">
                    <a:lumMod val="75000"/>
                    <a:lumOff val="25000"/>
                  </a:schemeClr>
                </a:solidFill>
                <a:latin typeface="Calibri" panose="020F0502020204030204" pitchFamily="34" charset="0"/>
                <a:cs typeface="Calibri" panose="020F0502020204030204" pitchFamily="34" charset="0"/>
              </a:rPr>
              <a:t>Visit </a:t>
            </a:r>
            <a:r>
              <a:rPr lang="en-US" sz="1300" dirty="0">
                <a:solidFill>
                  <a:schemeClr val="tx1">
                    <a:lumMod val="75000"/>
                    <a:lumOff val="25000"/>
                  </a:schemeClr>
                </a:solidFill>
                <a:latin typeface="Calibri" panose="020F0502020204030204" pitchFamily="34" charset="0"/>
                <a:cs typeface="Calibri" panose="020F0502020204030204" pitchFamily="34" charset="0"/>
                <a:hlinkClick r:id="rId3"/>
              </a:rPr>
              <a:t>www.eyemed.com</a:t>
            </a:r>
            <a:r>
              <a:rPr lang="en-US" sz="1300" dirty="0">
                <a:solidFill>
                  <a:schemeClr val="tx1">
                    <a:lumMod val="75000"/>
                    <a:lumOff val="25000"/>
                  </a:schemeClr>
                </a:solidFill>
                <a:latin typeface="Calibri" panose="020F0502020204030204" pitchFamily="34" charset="0"/>
                <a:cs typeface="Calibri" panose="020F0502020204030204" pitchFamily="34" charset="0"/>
              </a:rPr>
              <a:t> to locate an in-network vision care provider.</a:t>
            </a:r>
          </a:p>
        </p:txBody>
      </p:sp>
      <p:pic>
        <p:nvPicPr>
          <p:cNvPr id="7" name="Picture 2">
            <a:extLst>
              <a:ext uri="{FF2B5EF4-FFF2-40B4-BE49-F238E27FC236}">
                <a16:creationId xmlns:a16="http://schemas.microsoft.com/office/drawing/2014/main" id="{A091E0CA-60FF-4051-8BB1-55B526FA87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91" r="7323"/>
          <a:stretch/>
        </p:blipFill>
        <p:spPr bwMode="auto">
          <a:xfrm>
            <a:off x="5221234" y="1791526"/>
            <a:ext cx="3427649" cy="277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Rectangle 8">
            <a:extLst>
              <a:ext uri="{FF2B5EF4-FFF2-40B4-BE49-F238E27FC236}">
                <a16:creationId xmlns:a16="http://schemas.microsoft.com/office/drawing/2014/main" id="{E169C13D-EFD0-4D64-8F32-B647B9CB7462}"/>
              </a:ext>
            </a:extLst>
          </p:cNvPr>
          <p:cNvSpPr/>
          <p:nvPr/>
        </p:nvSpPr>
        <p:spPr>
          <a:xfrm>
            <a:off x="8420283" y="1789128"/>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F0B0C2-1D9E-4A99-A2E3-6C574E2CA987}"/>
              </a:ext>
            </a:extLst>
          </p:cNvPr>
          <p:cNvSpPr/>
          <p:nvPr/>
        </p:nvSpPr>
        <p:spPr>
          <a:xfrm>
            <a:off x="8267883" y="2017728"/>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EF9AB63-9775-459E-A3E0-10DFBCBE2A0D}"/>
              </a:ext>
            </a:extLst>
          </p:cNvPr>
          <p:cNvGraphicFramePr>
            <a:graphicFrameLocks noGrp="1"/>
          </p:cNvGraphicFramePr>
          <p:nvPr>
            <p:extLst>
              <p:ext uri="{D42A27DB-BD31-4B8C-83A1-F6EECF244321}">
                <p14:modId xmlns:p14="http://schemas.microsoft.com/office/powerpoint/2010/main" val="203935624"/>
              </p:ext>
            </p:extLst>
          </p:nvPr>
        </p:nvGraphicFramePr>
        <p:xfrm>
          <a:off x="609600" y="1679944"/>
          <a:ext cx="4432300" cy="2859405"/>
        </p:xfrm>
        <a:graphic>
          <a:graphicData uri="http://schemas.openxmlformats.org/drawingml/2006/table">
            <a:tbl>
              <a:tblPr/>
              <a:tblGrid>
                <a:gridCol w="1856045">
                  <a:extLst>
                    <a:ext uri="{9D8B030D-6E8A-4147-A177-3AD203B41FA5}">
                      <a16:colId xmlns:a16="http://schemas.microsoft.com/office/drawing/2014/main" val="1048289800"/>
                    </a:ext>
                  </a:extLst>
                </a:gridCol>
                <a:gridCol w="177673">
                  <a:extLst>
                    <a:ext uri="{9D8B030D-6E8A-4147-A177-3AD203B41FA5}">
                      <a16:colId xmlns:a16="http://schemas.microsoft.com/office/drawing/2014/main" val="1033655708"/>
                    </a:ext>
                  </a:extLst>
                </a:gridCol>
                <a:gridCol w="342655">
                  <a:extLst>
                    <a:ext uri="{9D8B030D-6E8A-4147-A177-3AD203B41FA5}">
                      <a16:colId xmlns:a16="http://schemas.microsoft.com/office/drawing/2014/main" val="4059774007"/>
                    </a:ext>
                  </a:extLst>
                </a:gridCol>
                <a:gridCol w="1611745">
                  <a:extLst>
                    <a:ext uri="{9D8B030D-6E8A-4147-A177-3AD203B41FA5}">
                      <a16:colId xmlns:a16="http://schemas.microsoft.com/office/drawing/2014/main" val="2896049556"/>
                    </a:ext>
                  </a:extLst>
                </a:gridCol>
                <a:gridCol w="177673">
                  <a:extLst>
                    <a:ext uri="{9D8B030D-6E8A-4147-A177-3AD203B41FA5}">
                      <a16:colId xmlns:a16="http://schemas.microsoft.com/office/drawing/2014/main" val="561913927"/>
                    </a:ext>
                  </a:extLst>
                </a:gridCol>
                <a:gridCol w="177673">
                  <a:extLst>
                    <a:ext uri="{9D8B030D-6E8A-4147-A177-3AD203B41FA5}">
                      <a16:colId xmlns:a16="http://schemas.microsoft.com/office/drawing/2014/main" val="884230522"/>
                    </a:ext>
                  </a:extLst>
                </a:gridCol>
                <a:gridCol w="88836">
                  <a:extLst>
                    <a:ext uri="{9D8B030D-6E8A-4147-A177-3AD203B41FA5}">
                      <a16:colId xmlns:a16="http://schemas.microsoft.com/office/drawing/2014/main" val="906143504"/>
                    </a:ext>
                  </a:extLst>
                </a:gridCol>
              </a:tblGrid>
              <a:tr h="228600">
                <a:tc>
                  <a:txBody>
                    <a:bodyPr/>
                    <a:lstStyle/>
                    <a:p>
                      <a:pPr algn="l" fontAlgn="ctr"/>
                      <a:endParaRPr lang="en-US" sz="1200" b="1"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200" b="1"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r>
                        <a:rPr lang="en-US" sz="1200" b="1" i="0" u="none" strike="noStrike" dirty="0" err="1">
                          <a:solidFill>
                            <a:srgbClr val="1F497D"/>
                          </a:solidFill>
                          <a:effectLst/>
                          <a:latin typeface="Calibri" panose="020F0502020204030204" pitchFamily="34" charset="0"/>
                        </a:rPr>
                        <a:t>Ameritas</a:t>
                      </a:r>
                      <a:r>
                        <a:rPr lang="en-US" sz="1200" b="1" i="0" u="none" strike="noStrike" dirty="0">
                          <a:solidFill>
                            <a:srgbClr val="1F497D"/>
                          </a:solidFill>
                          <a:effectLst/>
                          <a:latin typeface="Calibri" panose="020F0502020204030204" pitchFamily="34" charset="0"/>
                        </a:rPr>
                        <a:t> Vision PPO</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0669806"/>
                  </a:ext>
                </a:extLst>
              </a:tr>
              <a:tr h="114300">
                <a:tc>
                  <a:txBody>
                    <a:bodyPr/>
                    <a:lstStyle/>
                    <a:p>
                      <a:pPr algn="ctr" fontAlgn="ctr"/>
                      <a:r>
                        <a:rPr lang="en-US" sz="1200" b="1" i="0" u="none" strike="noStrike">
                          <a:solidFill>
                            <a:srgbClr val="1F497D"/>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endParaRPr lang="en-US" sz="1200" b="0"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743732"/>
                  </a:ext>
                </a:extLst>
              </a:tr>
              <a:tr h="200025">
                <a:tc>
                  <a:txBody>
                    <a:bodyPr/>
                    <a:lstStyle/>
                    <a:p>
                      <a:pPr algn="l" fontAlgn="ctr"/>
                      <a:r>
                        <a:rPr lang="en-US" sz="1200" b="0" i="0" u="none" strike="noStrike">
                          <a:effectLst/>
                          <a:latin typeface="Calibri" panose="020F0502020204030204" pitchFamily="34" charset="0"/>
                        </a:rPr>
                        <a:t>Exam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r>
                        <a:rPr lang="en-US" sz="1200" b="0" i="0" u="none" strike="noStrike">
                          <a:effectLst/>
                          <a:latin typeface="Calibri" panose="020F0502020204030204" pitchFamily="34" charset="0"/>
                        </a:rPr>
                        <a:t>$10 Copay</a:t>
                      </a:r>
                    </a:p>
                  </a:txBody>
                  <a:tcPr marL="9525" marR="9525" marT="9525"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0877356"/>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Once every 12 months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877001"/>
                  </a:ext>
                </a:extLst>
              </a:tr>
              <a:tr h="200025">
                <a:tc>
                  <a:txBody>
                    <a:bodyPr/>
                    <a:lstStyle/>
                    <a:p>
                      <a:pPr algn="l" fontAlgn="b"/>
                      <a:r>
                        <a:rPr lang="en-US" sz="1200" b="0" i="0" u="none" strike="noStrike">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48003849"/>
                  </a:ext>
                </a:extLst>
              </a:tr>
              <a:tr h="200025">
                <a:tc gridSpan="2">
                  <a:txBody>
                    <a:bodyPr/>
                    <a:lstStyle/>
                    <a:p>
                      <a:pPr algn="l" fontAlgn="b"/>
                      <a:r>
                        <a:rPr lang="en-US" sz="1200" b="0" i="0" u="none" strike="noStrike">
                          <a:effectLst/>
                          <a:latin typeface="Calibri" panose="020F0502020204030204" pitchFamily="34" charset="0"/>
                        </a:rPr>
                        <a:t>Lenses Single/Bifocal/Trifocal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5">
                  <a:txBody>
                    <a:bodyPr/>
                    <a:lstStyle/>
                    <a:p>
                      <a:pPr algn="ctr" fontAlgn="b"/>
                      <a:r>
                        <a:rPr lang="en-US" sz="1200" b="0" i="0" u="none" strike="noStrike">
                          <a:effectLst/>
                          <a:latin typeface="Calibri" panose="020F0502020204030204" pitchFamily="34" charset="0"/>
                        </a:rPr>
                        <a:t>$25 Copay</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72671"/>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Once every 12 months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346501"/>
                  </a:ext>
                </a:extLst>
              </a:tr>
              <a:tr h="200025">
                <a:tc>
                  <a:txBody>
                    <a:bodyPr/>
                    <a:lstStyle/>
                    <a:p>
                      <a:pPr algn="l" fontAlgn="b"/>
                      <a:r>
                        <a:rPr lang="en-US" sz="1200" b="0" i="0" u="none" strike="noStrike">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8662447"/>
                  </a:ext>
                </a:extLst>
              </a:tr>
              <a:tr h="219075">
                <a:tc>
                  <a:txBody>
                    <a:bodyPr/>
                    <a:lstStyle/>
                    <a:p>
                      <a:pPr algn="l" fontAlgn="b"/>
                      <a:r>
                        <a:rPr lang="en-US" sz="1200" b="0" i="0" u="none" strike="noStrike">
                          <a:effectLst/>
                          <a:latin typeface="Calibri" panose="020F0502020204030204" pitchFamily="34" charset="0"/>
                        </a:rPr>
                        <a:t>Frames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$130 Allowance</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1808999"/>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Once every 12 months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8358507"/>
                  </a:ext>
                </a:extLst>
              </a:tr>
              <a:tr h="200025">
                <a:tc>
                  <a:txBody>
                    <a:bodyPr/>
                    <a:lstStyle/>
                    <a:p>
                      <a:pPr algn="l" fontAlgn="b"/>
                      <a:r>
                        <a:rPr lang="en-US" sz="1200" b="0" i="0" u="none" strike="noStrike">
                          <a:solidFill>
                            <a:srgbClr val="9933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95775012"/>
                  </a:ext>
                </a:extLst>
              </a:tr>
              <a:tr h="219075">
                <a:tc>
                  <a:txBody>
                    <a:bodyPr/>
                    <a:lstStyle/>
                    <a:p>
                      <a:pPr algn="l" fontAlgn="b"/>
                      <a:r>
                        <a:rPr lang="en-US" sz="1200" b="0" i="0" u="none" strike="noStrike">
                          <a:effectLst/>
                          <a:latin typeface="Calibri" panose="020F0502020204030204" pitchFamily="34" charset="0"/>
                        </a:rPr>
                        <a:t>Contact Lenses Conventional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$130 Allowance</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382713"/>
                  </a:ext>
                </a:extLst>
              </a:tr>
              <a:tr h="200025">
                <a:tc>
                  <a:txBody>
                    <a:bodyPr/>
                    <a:lstStyle/>
                    <a:p>
                      <a:pPr algn="l" fontAlgn="b"/>
                      <a:r>
                        <a:rPr lang="en-US" sz="1200" b="0" i="0" u="none" strike="noStrike">
                          <a:effectLst/>
                          <a:latin typeface="Calibri" panose="020F0502020204030204" pitchFamily="34" charset="0"/>
                        </a:rPr>
                        <a:t>Contact Lenses Medical</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Covered in full</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0213884"/>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dirty="0">
                          <a:effectLst/>
                          <a:latin typeface="Calibri" panose="020F0502020204030204" pitchFamily="34" charset="0"/>
                        </a:rPr>
                        <a:t>Once every 12 months</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5279525"/>
                  </a:ext>
                </a:extLst>
              </a:tr>
            </a:tbl>
          </a:graphicData>
        </a:graphic>
      </p:graphicFrame>
      <p:pic>
        <p:nvPicPr>
          <p:cNvPr id="3" name="Picture 2" descr="Ameritas Life Insurance Company Review – I&amp;E | Whole Life &amp; Infinite ...">
            <a:extLst>
              <a:ext uri="{FF2B5EF4-FFF2-40B4-BE49-F238E27FC236}">
                <a16:creationId xmlns:a16="http://schemas.microsoft.com/office/drawing/2014/main" id="{A82109C1-BDA2-DCA7-3E77-B777B535D9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148213"/>
            <a:ext cx="1981200" cy="69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0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419600" y="228601"/>
            <a:ext cx="4572000" cy="609599"/>
          </a:xfrm>
        </p:spPr>
        <p:txBody>
          <a:bodyPr/>
          <a:lstStyle/>
          <a:p>
            <a:pPr algn="ctr"/>
            <a:r>
              <a:rPr lang="en-US" altLang="en-US" sz="2400" dirty="0">
                <a:latin typeface="Calibri" panose="020F0502020204030204" pitchFamily="34" charset="0"/>
                <a:cs typeface="Calibri" panose="020F0502020204030204" pitchFamily="34" charset="0"/>
              </a:rPr>
              <a:t>Flexible Spending Account (FSA) </a:t>
            </a:r>
          </a:p>
        </p:txBody>
      </p:sp>
      <p:sp>
        <p:nvSpPr>
          <p:cNvPr id="3" name="Content Placeholder 2"/>
          <p:cNvSpPr>
            <a:spLocks noGrp="1"/>
          </p:cNvSpPr>
          <p:nvPr>
            <p:ph type="subTitle" idx="4294967295"/>
          </p:nvPr>
        </p:nvSpPr>
        <p:spPr>
          <a:xfrm>
            <a:off x="838200" y="1418560"/>
            <a:ext cx="7162800" cy="4572000"/>
          </a:xfrm>
        </p:spPr>
        <p:txBody>
          <a:bodyPr>
            <a:normAutofit fontScale="92500" lnSpcReduction="10000"/>
          </a:bodyPr>
          <a:lstStyle/>
          <a:p>
            <a:pPr marL="285750" indent="-285750" algn="l">
              <a:buFont typeface="Arial" panose="020B0604020202020204" pitchFamily="34" charset="0"/>
              <a:buChar char="•"/>
              <a:defRPr/>
            </a:pPr>
            <a:r>
              <a:rPr lang="en-US" sz="1600"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Health Care Flexible Spending Account (FSA): </a:t>
            </a: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$3,300</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Qualified Health Care Expenses</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Rollover of </a:t>
            </a:r>
            <a:r>
              <a:rPr lang="en-US" sz="1600"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$660 </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into next plan year </a:t>
            </a:r>
          </a:p>
          <a:p>
            <a:pPr lvl="1" algn="l">
              <a:defRPr/>
            </a:pPr>
            <a:endPar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gn="l">
              <a:buFont typeface="Arial" panose="020B0604020202020204" pitchFamily="34" charset="0"/>
              <a:buChar char="•"/>
              <a:defRPr/>
            </a:pPr>
            <a:r>
              <a:rPr lang="en-US" sz="1600"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Limited Purpose Flexible Spending Account (LP-FSA): </a:t>
            </a: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$3,300</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Must be enrolled in one of the medical HDHPs</a:t>
            </a:r>
          </a:p>
          <a:p>
            <a:pPr lvl="1" algn="l">
              <a:defRPr/>
            </a:pPr>
            <a:r>
              <a:rPr lang="en-US" sz="1600" dirty="0">
                <a:latin typeface="Calibri" panose="020F0502020204030204" pitchFamily="34" charset="0"/>
                <a:ea typeface="Verdana" panose="020B0604030504040204" pitchFamily="34" charset="0"/>
                <a:cs typeface="Calibri" panose="020F0502020204030204" pitchFamily="34" charset="0"/>
              </a:rPr>
              <a:t>F</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unds can be used only for qualified dental and </a:t>
            </a:r>
            <a:r>
              <a:rPr lang="en-US" sz="1600" dirty="0">
                <a:latin typeface="Calibri" panose="020F0502020204030204" pitchFamily="34" charset="0"/>
                <a:ea typeface="Verdana" panose="020B0604030504040204" pitchFamily="34" charset="0"/>
                <a:cs typeface="Calibri" panose="020F0502020204030204" pitchFamily="34" charset="0"/>
              </a:rPr>
              <a:t>v</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ision expenses</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Rollover of </a:t>
            </a:r>
            <a:r>
              <a:rPr lang="en-US" sz="1600"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$660 </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into the next plan year</a:t>
            </a:r>
          </a:p>
          <a:p>
            <a:pPr lvl="1" algn="l">
              <a:defRPr/>
            </a:pPr>
            <a:endPar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gn="l">
              <a:buFont typeface="Arial" panose="020B0604020202020204" pitchFamily="34" charset="0"/>
              <a:buChar char="•"/>
              <a:defRPr/>
            </a:pPr>
            <a:r>
              <a:rPr lang="en-US" sz="1600"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Dependent Care Flexible Spending Account (DC-FSA): </a:t>
            </a: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$5,000 household max</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Qualified Dependent Care or Elder Care expenses to allow you (or your spouse) to work or go to school </a:t>
            </a:r>
          </a:p>
          <a:p>
            <a:pPr marL="0" indent="0" algn="l">
              <a:buFont typeface="Arial" charset="0"/>
              <a:buNone/>
              <a:defRPr/>
            </a:pPr>
            <a:endPar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gn="l">
              <a:lnSpc>
                <a:spcPct val="150000"/>
              </a:lnSpc>
              <a:buFont typeface="Arial" panose="020B0604020202020204" pitchFamily="34" charset="0"/>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Debit MasterCard available for the Health Care Account.</a:t>
            </a:r>
          </a:p>
          <a:p>
            <a:pPr marL="285750" indent="-285750" algn="l">
              <a:lnSpc>
                <a:spcPct val="150000"/>
              </a:lnSpc>
              <a:buFont typeface="Arial" panose="020B0604020202020204" pitchFamily="34" charset="0"/>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You must submit receipts for non-copay expenses.</a:t>
            </a:r>
          </a:p>
          <a:p>
            <a:pPr marL="285750" indent="-285750" algn="l">
              <a:lnSpc>
                <a:spcPct val="150000"/>
              </a:lnSpc>
              <a:buFont typeface="Arial" panose="020B0604020202020204" pitchFamily="34" charset="0"/>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Must re-elect every year.</a:t>
            </a:r>
          </a:p>
        </p:txBody>
      </p:sp>
      <p:sp>
        <p:nvSpPr>
          <p:cNvPr id="4" name="Slide Number Placeholder 3"/>
          <p:cNvSpPr>
            <a:spLocks noGrp="1"/>
          </p:cNvSpPr>
          <p:nvPr>
            <p:ph type="sldNum" sz="quarter" idx="4294967295"/>
          </p:nvPr>
        </p:nvSpPr>
        <p:spPr>
          <a:xfrm>
            <a:off x="8686800" y="6553200"/>
            <a:ext cx="609600" cy="200025"/>
          </a:xfrm>
          <a:prstGeom prst="rect">
            <a:avLst/>
          </a:prstGeom>
        </p:spPr>
        <p:txBody>
          <a:bodyPr/>
          <a:lstStyle/>
          <a:p>
            <a:pPr>
              <a:defRPr/>
            </a:pPr>
            <a:fld id="{E62D9B46-DFC4-402A-BC99-FD22A1A8FC7E}" type="slidenum">
              <a:rPr>
                <a:solidFill>
                  <a:schemeClr val="bg1"/>
                </a:solidFill>
              </a:rPr>
              <a:pPr>
                <a:defRPr/>
              </a:pPr>
              <a:t>13</a:t>
            </a:fld>
            <a:endParaRPr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845"/>
          <a:stretch/>
        </p:blipFill>
        <p:spPr>
          <a:xfrm>
            <a:off x="2716619" y="279400"/>
            <a:ext cx="1676400" cy="558800"/>
          </a:xfrm>
          <a:prstGeom prst="rect">
            <a:avLst/>
          </a:prstGeom>
        </p:spPr>
      </p:pic>
    </p:spTree>
    <p:extLst>
      <p:ext uri="{BB962C8B-B14F-4D97-AF65-F5344CB8AC3E}">
        <p14:creationId xmlns:p14="http://schemas.microsoft.com/office/powerpoint/2010/main" val="60062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5943600" y="228601"/>
            <a:ext cx="3048000" cy="609599"/>
          </a:xfrm>
        </p:spPr>
        <p:txBody>
          <a:bodyPr/>
          <a:lstStyle/>
          <a:p>
            <a:pPr algn="ctr"/>
            <a:r>
              <a:rPr lang="en-US" altLang="en-US" sz="2400" dirty="0">
                <a:latin typeface="Calibri" panose="020F0502020204030204" pitchFamily="34" charset="0"/>
                <a:cs typeface="Calibri" panose="020F0502020204030204" pitchFamily="34" charset="0"/>
              </a:rPr>
              <a:t>Basic Life/ AD&amp;D</a:t>
            </a:r>
          </a:p>
        </p:txBody>
      </p:sp>
      <p:sp>
        <p:nvSpPr>
          <p:cNvPr id="4" name="Slide Number Placeholder 3"/>
          <p:cNvSpPr>
            <a:spLocks noGrp="1"/>
          </p:cNvSpPr>
          <p:nvPr>
            <p:ph type="sldNum" sz="quarter" idx="4294967295"/>
          </p:nvPr>
        </p:nvSpPr>
        <p:spPr>
          <a:xfrm>
            <a:off x="8729330" y="6581775"/>
            <a:ext cx="490870" cy="200025"/>
          </a:xfrm>
          <a:prstGeom prst="rect">
            <a:avLst/>
          </a:prstGeom>
        </p:spPr>
        <p:txBody>
          <a:bodyPr/>
          <a:lstStyle/>
          <a:p>
            <a:pPr>
              <a:defRPr/>
            </a:pPr>
            <a:fld id="{1E5F9E82-88FC-4401-8E6D-E293A0B0A6E4}" type="slidenum">
              <a:rPr>
                <a:solidFill>
                  <a:schemeClr val="bg1"/>
                </a:solidFill>
              </a:rPr>
              <a:pPr>
                <a:defRPr/>
              </a:pPr>
              <a:t>14</a:t>
            </a:fld>
            <a:endParaRPr dirty="0">
              <a:solidFill>
                <a:schemeClr val="bg1"/>
              </a:solidFill>
            </a:endParaRPr>
          </a:p>
        </p:txBody>
      </p:sp>
      <p:sp>
        <p:nvSpPr>
          <p:cNvPr id="2" name="TextBox 1"/>
          <p:cNvSpPr txBox="1"/>
          <p:nvPr/>
        </p:nvSpPr>
        <p:spPr>
          <a:xfrm>
            <a:off x="533400" y="1155442"/>
            <a:ext cx="8307617" cy="2185214"/>
          </a:xfrm>
          <a:prstGeom prst="rect">
            <a:avLst/>
          </a:prstGeom>
          <a:noFill/>
        </p:spPr>
        <p:txBody>
          <a:bodyPr wrap="square" rtlCol="0">
            <a:spAutoFit/>
          </a:bodyPr>
          <a:lstStyle/>
          <a:p>
            <a:r>
              <a:rPr lang="en-US" sz="1600" b="1" dirty="0">
                <a:solidFill>
                  <a:schemeClr val="accent1">
                    <a:lumMod val="75000"/>
                  </a:schemeClr>
                </a:solidFill>
                <a:latin typeface="Calibri" panose="020F0502020204030204" pitchFamily="34" charset="0"/>
                <a:cs typeface="Calibri" panose="020F0502020204030204" pitchFamily="34" charset="0"/>
              </a:rPr>
              <a:t>Life University pays 100% of the cost of Basic Life and Accidental Death and Dismemberment for employees.  </a:t>
            </a:r>
          </a:p>
          <a:p>
            <a:endParaRPr lang="en-US" sz="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$50,000 benefit</a:t>
            </a:r>
          </a:p>
          <a:p>
            <a:endParaRPr lang="en-US" sz="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Matching Accidental Death &amp; Dismemberment benefit</a:t>
            </a:r>
          </a:p>
          <a:p>
            <a:endParaRPr lang="en-US" altLang="en-US" sz="800" dirty="0">
              <a:solidFill>
                <a:schemeClr val="accent6"/>
              </a:solidFill>
              <a:latin typeface="Calibri" panose="020F0502020204030204" pitchFamily="34" charset="0"/>
              <a:cs typeface="Calibri" panose="020F0502020204030204" pitchFamily="34" charset="0"/>
            </a:endParaRPr>
          </a:p>
          <a:p>
            <a:r>
              <a:rPr lang="en-US" altLang="en-US" sz="1600" b="1" dirty="0">
                <a:solidFill>
                  <a:schemeClr val="accent6"/>
                </a:solidFill>
                <a:latin typeface="Calibri" panose="020F0502020204030204" pitchFamily="34" charset="0"/>
                <a:cs typeface="Calibri" panose="020F0502020204030204" pitchFamily="34" charset="0"/>
              </a:rPr>
              <a:t>IMPORTANT REMINDER</a:t>
            </a:r>
          </a:p>
          <a:p>
            <a:r>
              <a:rPr lang="en-US" altLang="en-US" sz="1600" dirty="0">
                <a:solidFill>
                  <a:schemeClr val="tx1">
                    <a:lumMod val="75000"/>
                    <a:lumOff val="25000"/>
                  </a:schemeClr>
                </a:solidFill>
                <a:latin typeface="Calibri" panose="020F0502020204030204" pitchFamily="34" charset="0"/>
                <a:cs typeface="Calibri" panose="020F0502020204030204" pitchFamily="34" charset="0"/>
              </a:rPr>
              <a:t>Please remember to keep your beneficiary up-to-date throughout the year. Open Enrollment is a great opportunity to check and update this information on an annual basis.</a:t>
            </a:r>
            <a:endParaRPr lang="en-US" altLang="en-US" sz="1600" dirty="0">
              <a:solidFill>
                <a:schemeClr val="tx1">
                  <a:lumMod val="75000"/>
                  <a:lumOff val="25000"/>
                </a:schemeClr>
              </a:solidFill>
            </a:endParaRPr>
          </a:p>
        </p:txBody>
      </p:sp>
      <p:sp>
        <p:nvSpPr>
          <p:cNvPr id="10" name="Rectangle 9">
            <a:extLst>
              <a:ext uri="{FF2B5EF4-FFF2-40B4-BE49-F238E27FC236}">
                <a16:creationId xmlns:a16="http://schemas.microsoft.com/office/drawing/2014/main" id="{AABE7A31-7B49-478A-8D1C-53D2A698D962}"/>
              </a:ext>
            </a:extLst>
          </p:cNvPr>
          <p:cNvSpPr/>
          <p:nvPr/>
        </p:nvSpPr>
        <p:spPr>
          <a:xfrm>
            <a:off x="1295400" y="3429000"/>
            <a:ext cx="6553200" cy="287402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9" name="Picture 2" descr="family-running-through-field-letting-kite-fly - Vitamin360.com">
            <a:extLst>
              <a:ext uri="{FF2B5EF4-FFF2-40B4-BE49-F238E27FC236}">
                <a16:creationId xmlns:a16="http://schemas.microsoft.com/office/drawing/2014/main" id="{6DAD8290-0CA3-44CC-9487-318B0DCD5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312"/>
          <a:stretch>
            <a:fillRect/>
          </a:stretch>
        </p:blipFill>
        <p:spPr bwMode="auto">
          <a:xfrm>
            <a:off x="1385574" y="3495204"/>
            <a:ext cx="6372852"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OneAmerica Launches New Retirement Plan Offering More Flexibility and ...">
            <a:extLst>
              <a:ext uri="{FF2B5EF4-FFF2-40B4-BE49-F238E27FC236}">
                <a16:creationId xmlns:a16="http://schemas.microsoft.com/office/drawing/2014/main" id="{AC6B4D08-9387-62D4-8F6E-ECA5C25AF2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14134"/>
            <a:ext cx="1295400" cy="67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21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5486400" y="228601"/>
            <a:ext cx="3505200" cy="609599"/>
          </a:xfrm>
        </p:spPr>
        <p:txBody>
          <a:bodyPr/>
          <a:lstStyle/>
          <a:p>
            <a:pPr algn="ctr"/>
            <a:r>
              <a:rPr lang="en-US" altLang="en-US" sz="2400" dirty="0">
                <a:latin typeface="Calibri" panose="020F0502020204030204" pitchFamily="34" charset="0"/>
                <a:cs typeface="Calibri" panose="020F0502020204030204" pitchFamily="34" charset="0"/>
              </a:rPr>
              <a:t>Voluntary Life/ AD&amp;D</a:t>
            </a:r>
          </a:p>
        </p:txBody>
      </p:sp>
      <p:sp>
        <p:nvSpPr>
          <p:cNvPr id="4" name="Slide Number Placeholder 3"/>
          <p:cNvSpPr>
            <a:spLocks noGrp="1"/>
          </p:cNvSpPr>
          <p:nvPr>
            <p:ph type="sldNum" sz="quarter" idx="4294967295"/>
          </p:nvPr>
        </p:nvSpPr>
        <p:spPr>
          <a:xfrm>
            <a:off x="8729330" y="6581775"/>
            <a:ext cx="490870" cy="200025"/>
          </a:xfrm>
          <a:prstGeom prst="rect">
            <a:avLst/>
          </a:prstGeom>
        </p:spPr>
        <p:txBody>
          <a:bodyPr/>
          <a:lstStyle/>
          <a:p>
            <a:pPr>
              <a:defRPr/>
            </a:pPr>
            <a:fld id="{1E5F9E82-88FC-4401-8E6D-E293A0B0A6E4}" type="slidenum">
              <a:rPr>
                <a:solidFill>
                  <a:schemeClr val="bg1"/>
                </a:solidFill>
              </a:rPr>
              <a:pPr>
                <a:defRPr/>
              </a:pPr>
              <a:t>15</a:t>
            </a:fld>
            <a:endParaRPr dirty="0">
              <a:solidFill>
                <a:schemeClr val="bg1"/>
              </a:solidFill>
            </a:endParaRPr>
          </a:p>
        </p:txBody>
      </p:sp>
      <p:sp>
        <p:nvSpPr>
          <p:cNvPr id="7" name="TextBox 6">
            <a:extLst>
              <a:ext uri="{FF2B5EF4-FFF2-40B4-BE49-F238E27FC236}">
                <a16:creationId xmlns:a16="http://schemas.microsoft.com/office/drawing/2014/main" id="{39B36000-866E-4890-94E2-93B3E8E9195D}"/>
              </a:ext>
            </a:extLst>
          </p:cNvPr>
          <p:cNvSpPr txBox="1"/>
          <p:nvPr/>
        </p:nvSpPr>
        <p:spPr>
          <a:xfrm>
            <a:off x="342900" y="1058050"/>
            <a:ext cx="8458200" cy="307777"/>
          </a:xfrm>
          <a:prstGeom prst="rect">
            <a:avLst/>
          </a:prstGeom>
          <a:noFill/>
        </p:spPr>
        <p:txBody>
          <a:bodyPr wrap="square" rtlCol="0">
            <a:spAutoFit/>
          </a:bodyPr>
          <a:lstStyle/>
          <a:p>
            <a:pPr marL="285750" indent="-285750">
              <a:buFont typeface="Wingdings" panose="05000000000000000000" pitchFamily="2" charset="2"/>
              <a:buChar char="ü"/>
            </a:pPr>
            <a:r>
              <a:rPr lang="en-US" sz="1400" b="1" dirty="0">
                <a:solidFill>
                  <a:schemeClr val="accent1">
                    <a:lumMod val="75000"/>
                  </a:schemeClr>
                </a:solidFill>
                <a:latin typeface="Calibri" panose="020F0502020204030204" pitchFamily="34" charset="0"/>
                <a:cs typeface="Calibri" panose="020F0502020204030204" pitchFamily="34" charset="0"/>
              </a:rPr>
              <a:t>You must elect personal Voluntary Life/ AD&amp;D coverage in order to elect spouse and/or child coverage.</a:t>
            </a:r>
          </a:p>
        </p:txBody>
      </p:sp>
      <p:graphicFrame>
        <p:nvGraphicFramePr>
          <p:cNvPr id="9" name="Table 8">
            <a:extLst>
              <a:ext uri="{FF2B5EF4-FFF2-40B4-BE49-F238E27FC236}">
                <a16:creationId xmlns:a16="http://schemas.microsoft.com/office/drawing/2014/main" id="{10F05862-9B43-4F97-A0AE-53259D7F5D61}"/>
              </a:ext>
            </a:extLst>
          </p:cNvPr>
          <p:cNvGraphicFramePr>
            <a:graphicFrameLocks noGrp="1"/>
          </p:cNvGraphicFramePr>
          <p:nvPr>
            <p:extLst>
              <p:ext uri="{D42A27DB-BD31-4B8C-83A1-F6EECF244321}">
                <p14:modId xmlns:p14="http://schemas.microsoft.com/office/powerpoint/2010/main" val="3673824398"/>
              </p:ext>
            </p:extLst>
          </p:nvPr>
        </p:nvGraphicFramePr>
        <p:xfrm>
          <a:off x="2552700" y="1552007"/>
          <a:ext cx="4267200" cy="3008186"/>
        </p:xfrm>
        <a:graphic>
          <a:graphicData uri="http://schemas.openxmlformats.org/drawingml/2006/table">
            <a:tbl>
              <a:tblPr/>
              <a:tblGrid>
                <a:gridCol w="975158">
                  <a:extLst>
                    <a:ext uri="{9D8B030D-6E8A-4147-A177-3AD203B41FA5}">
                      <a16:colId xmlns:a16="http://schemas.microsoft.com/office/drawing/2014/main" val="20000"/>
                    </a:ext>
                  </a:extLst>
                </a:gridCol>
                <a:gridCol w="3292042">
                  <a:extLst>
                    <a:ext uri="{9D8B030D-6E8A-4147-A177-3AD203B41FA5}">
                      <a16:colId xmlns:a16="http://schemas.microsoft.com/office/drawing/2014/main" val="20001"/>
                    </a:ext>
                  </a:extLst>
                </a:gridCol>
              </a:tblGrid>
              <a:tr h="234506">
                <a:tc>
                  <a:txBody>
                    <a:bodyPr/>
                    <a:lstStyle/>
                    <a:p>
                      <a:pPr marR="0" indent="0" algn="ctr" rtl="0">
                        <a:spcBef>
                          <a:spcPts val="0"/>
                        </a:spcBef>
                        <a:spcAft>
                          <a:spcPts val="0"/>
                        </a:spcAft>
                      </a:pPr>
                      <a:r>
                        <a:rPr lang="en-US" sz="1300" b="1" kern="1400" dirty="0">
                          <a:solidFill>
                            <a:srgbClr val="FFFFFF"/>
                          </a:solidFill>
                          <a:effectLst/>
                          <a:latin typeface="Calibri" panose="020F0502020204030204" pitchFamily="34" charset="0"/>
                          <a:cs typeface="Calibri" panose="020F0502020204030204" pitchFamily="34" charset="0"/>
                        </a:rPr>
                        <a:t>Insured </a:t>
                      </a:r>
                      <a:endParaRPr lang="en-US" sz="1300" kern="1400" dirty="0">
                        <a:solidFill>
                          <a:srgbClr val="000000"/>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A6A6A6"/>
                    </a:solidFill>
                  </a:tcPr>
                </a:tc>
                <a:tc>
                  <a:txBody>
                    <a:bodyPr/>
                    <a:lstStyle/>
                    <a:p>
                      <a:pPr marR="0" indent="0" algn="ctr" rtl="0">
                        <a:spcBef>
                          <a:spcPts val="0"/>
                        </a:spcBef>
                        <a:spcAft>
                          <a:spcPts val="0"/>
                        </a:spcAft>
                      </a:pPr>
                      <a:r>
                        <a:rPr lang="en-US" sz="1300" b="1" kern="1400" dirty="0">
                          <a:solidFill>
                            <a:srgbClr val="FFFFFF"/>
                          </a:solidFill>
                          <a:effectLst/>
                          <a:latin typeface="Calibri" panose="020F0502020204030204" pitchFamily="34" charset="0"/>
                          <a:cs typeface="Calibri" panose="020F0502020204030204" pitchFamily="34" charset="0"/>
                        </a:rPr>
                        <a:t>Coverage Amounts</a:t>
                      </a:r>
                      <a:endParaRPr lang="en-US" sz="1300" kern="1400" dirty="0">
                        <a:solidFill>
                          <a:srgbClr val="000000"/>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A6A6A6"/>
                    </a:solidFill>
                  </a:tcPr>
                </a:tc>
                <a:extLst>
                  <a:ext uri="{0D108BD9-81ED-4DB2-BD59-A6C34878D82A}">
                    <a16:rowId xmlns:a16="http://schemas.microsoft.com/office/drawing/2014/main" val="10000"/>
                  </a:ext>
                </a:extLst>
              </a:tr>
              <a:tr h="756094">
                <a:tc>
                  <a:txBody>
                    <a:bodyPr/>
                    <a:lstStyle/>
                    <a:p>
                      <a:pPr marR="0" indent="0" algn="l" rtl="0">
                        <a:spcBef>
                          <a:spcPts val="0"/>
                        </a:spcBef>
                        <a:spcAft>
                          <a:spcPts val="0"/>
                        </a:spcAft>
                      </a:pPr>
                      <a:r>
                        <a:rPr lang="en-US" sz="1300" b="1" kern="1400" dirty="0">
                          <a:solidFill>
                            <a:schemeClr val="tx1">
                              <a:lumMod val="75000"/>
                              <a:lumOff val="25000"/>
                            </a:schemeClr>
                          </a:solidFill>
                          <a:effectLst/>
                          <a:latin typeface="Calibri" panose="020F0502020204030204" pitchFamily="34" charset="0"/>
                          <a:cs typeface="Calibri" panose="020F0502020204030204" pitchFamily="34" charset="0"/>
                        </a:rPr>
                        <a:t>Employee</a:t>
                      </a:r>
                      <a:endParaRPr lang="en-US" sz="1300" kern="140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FFFFFF"/>
                    </a:solidFill>
                  </a:tcPr>
                </a:tc>
                <a:tc>
                  <a:txBody>
                    <a:bodyPr/>
                    <a:lstStyle/>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Increments of $10,000 </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Maximum benefit of $500,000 or 5x annual salary, whichever is less</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Guaranteed Issue $200,000</a:t>
                      </a: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934263">
                <a:tc>
                  <a:txBody>
                    <a:bodyPr/>
                    <a:lstStyle/>
                    <a:p>
                      <a:pPr marR="0" indent="0" algn="l" rtl="0">
                        <a:spcBef>
                          <a:spcPts val="0"/>
                        </a:spcBef>
                        <a:spcAft>
                          <a:spcPts val="0"/>
                        </a:spcAft>
                      </a:pPr>
                      <a: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t>Spouse</a:t>
                      </a:r>
                      <a:endParaRPr lang="en-US" sz="1300" kern="140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tc>
                  <a:txBody>
                    <a:bodyPr/>
                    <a:lstStyle/>
                    <a:p>
                      <a:pPr marL="114300" marR="0" indent="-114300" algn="l" rtl="0">
                        <a:spcBef>
                          <a:spcPts val="0"/>
                        </a:spcBef>
                        <a:spcAft>
                          <a:spcPts val="0"/>
                        </a:spcAft>
                      </a:pPr>
                      <a:endParaRPr lang="en-US" sz="1300" kern="1400" dirty="0">
                        <a:solidFill>
                          <a:schemeClr val="tx1">
                            <a:lumMod val="75000"/>
                            <a:lumOff val="25000"/>
                          </a:schemeClr>
                        </a:solidFill>
                        <a:effectLst/>
                        <a:latin typeface="Calibri" panose="020F0502020204030204" pitchFamily="34" charset="0"/>
                        <a:cs typeface="Calibri" panose="020F0502020204030204" pitchFamily="34" charset="0"/>
                      </a:endParaRP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Increments of $5,000</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Maximum benefit of $150,000, not to exceed 50% of employee amount</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Guaranteed Issue $50,000</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555142">
                <a:tc>
                  <a:txBody>
                    <a:bodyPr/>
                    <a:lstStyle/>
                    <a:p>
                      <a:pPr marR="0" indent="0" algn="l" rtl="0">
                        <a:spcBef>
                          <a:spcPts val="0"/>
                        </a:spcBef>
                        <a:spcAft>
                          <a:spcPts val="0"/>
                        </a:spcAft>
                      </a:pPr>
                      <a: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t> </a:t>
                      </a:r>
                      <a:endParaRPr lang="en-US" sz="1300" kern="1400">
                        <a:solidFill>
                          <a:schemeClr val="tx1">
                            <a:lumMod val="75000"/>
                            <a:lumOff val="25000"/>
                          </a:schemeClr>
                        </a:solidFill>
                        <a:effectLst/>
                        <a:latin typeface="Calibri" panose="020F0502020204030204" pitchFamily="34" charset="0"/>
                        <a:cs typeface="Calibri" panose="020F0502020204030204" pitchFamily="34" charset="0"/>
                      </a:endParaRPr>
                    </a:p>
                    <a:p>
                      <a:pPr marR="0" indent="0" algn="l" rtl="0">
                        <a:spcBef>
                          <a:spcPts val="0"/>
                        </a:spcBef>
                        <a:spcAft>
                          <a:spcPts val="0"/>
                        </a:spcAft>
                      </a:pPr>
                      <a: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t>Children </a:t>
                      </a:r>
                      <a:b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br>
                      <a:endParaRPr lang="en-US" sz="1300" kern="140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FFFFFF"/>
                    </a:solidFill>
                  </a:tcPr>
                </a:tc>
                <a:tc>
                  <a:txBody>
                    <a:bodyPr/>
                    <a:lstStyle/>
                    <a:p>
                      <a:pPr marL="114300" marR="0" indent="-114300" algn="l" rtl="0">
                        <a:spcBef>
                          <a:spcPts val="0"/>
                        </a:spcBef>
                        <a:spcAft>
                          <a:spcPts val="0"/>
                        </a:spcAft>
                      </a:pPr>
                      <a:endParaRPr lang="en-US" sz="1300" kern="1400" dirty="0">
                        <a:solidFill>
                          <a:schemeClr val="tx1">
                            <a:lumMod val="75000"/>
                            <a:lumOff val="25000"/>
                          </a:schemeClr>
                        </a:solidFill>
                        <a:effectLst/>
                        <a:latin typeface="Calibri" panose="020F0502020204030204" pitchFamily="34" charset="0"/>
                        <a:cs typeface="Calibri" panose="020F0502020204030204" pitchFamily="34" charset="0"/>
                      </a:endParaRP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$2,500, $5,000, $7,500 or $10,000</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4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Maximum benefit of $10,000, not to exceed</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4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50% of employee amount</a:t>
                      </a:r>
                    </a:p>
                    <a:p>
                      <a:pPr marL="114300" marR="0" indent="-114300" algn="l" rtl="0">
                        <a:spcBef>
                          <a:spcPts val="0"/>
                        </a:spcBef>
                        <a:spcAft>
                          <a:spcPts val="0"/>
                        </a:spcAft>
                      </a:pPr>
                      <a:endParaRPr lang="en-US" sz="1300" kern="140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11" name="Text Box 2">
            <a:extLst>
              <a:ext uri="{FF2B5EF4-FFF2-40B4-BE49-F238E27FC236}">
                <a16:creationId xmlns:a16="http://schemas.microsoft.com/office/drawing/2014/main" id="{F2B3C627-C18E-4870-8D86-2EFF212F40F7}"/>
              </a:ext>
            </a:extLst>
          </p:cNvPr>
          <p:cNvSpPr txBox="1">
            <a:spLocks noChangeArrowheads="1"/>
          </p:cNvSpPr>
          <p:nvPr/>
        </p:nvSpPr>
        <p:spPr bwMode="auto">
          <a:xfrm>
            <a:off x="457200" y="4503736"/>
            <a:ext cx="8458200" cy="212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Medical questions are required:</a:t>
            </a:r>
          </a:p>
          <a:p>
            <a:pPr marL="171450" marR="0" lvl="0" indent="-171450" algn="l"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rPr>
              <a:t>at initial eligibility for amounts elected over the Guaranteed Issue (GI) amounts listed above.</a:t>
            </a:r>
          </a:p>
          <a:p>
            <a:pPr marL="171450" marR="0" lvl="0" indent="-171450" algn="l"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rPr>
              <a:t>at open enrollment if you are increasing your benefit amount by more than 2 increments or above the 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endParaRPr>
          </a:p>
          <a:p>
            <a:pPr lvl="0" fontAlgn="base">
              <a:spcBef>
                <a:spcPct val="0"/>
              </a:spcBef>
              <a:spcAft>
                <a:spcPct val="0"/>
              </a:spcAft>
            </a:pPr>
            <a:r>
              <a:rPr lang="en-US" altLang="en-US" sz="1400" dirty="0">
                <a:solidFill>
                  <a:schemeClr val="tx1">
                    <a:lumMod val="65000"/>
                    <a:lumOff val="35000"/>
                  </a:schemeClr>
                </a:solidFill>
                <a:latin typeface="Calibri" panose="020F0502020204030204" pitchFamily="34" charset="0"/>
                <a:cs typeface="Calibri" panose="020F0502020204030204" pitchFamily="34" charset="0"/>
              </a:rPr>
              <a:t>If you waive this benefit when it is first offered to you and decide to enroll later, you will be required to answer medical questions for any amount of coverage.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rPr>
              <a:t>You must complete an Evidence of Insurability (EOI) form and return to the carrier for final approval.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4" descr="OneAmerica Launches New Retirement Plan Offering More Flexibility and ...">
            <a:extLst>
              <a:ext uri="{FF2B5EF4-FFF2-40B4-BE49-F238E27FC236}">
                <a16:creationId xmlns:a16="http://schemas.microsoft.com/office/drawing/2014/main" id="{74D4C124-CB86-8079-2527-E65C937819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16627"/>
            <a:ext cx="1295400" cy="67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800600" y="228601"/>
            <a:ext cx="4191000" cy="609599"/>
          </a:xfrm>
        </p:spPr>
        <p:txBody>
          <a:bodyPr>
            <a:normAutofit/>
          </a:bodyPr>
          <a:lstStyle/>
          <a:p>
            <a:pPr algn="ctr"/>
            <a:r>
              <a:rPr lang="en-US" altLang="en-US" sz="2400" dirty="0">
                <a:latin typeface="+mn-lt"/>
                <a:cs typeface="Calibri" panose="020F0502020204030204" pitchFamily="34" charset="0"/>
              </a:rPr>
              <a:t>Disability : Income Protection</a:t>
            </a:r>
          </a:p>
        </p:txBody>
      </p:sp>
      <p:sp>
        <p:nvSpPr>
          <p:cNvPr id="4" name="Slide Number Placeholder 3"/>
          <p:cNvSpPr>
            <a:spLocks noGrp="1"/>
          </p:cNvSpPr>
          <p:nvPr>
            <p:ph type="sldNum" sz="quarter" idx="4294967295"/>
          </p:nvPr>
        </p:nvSpPr>
        <p:spPr>
          <a:xfrm>
            <a:off x="8686800" y="6553200"/>
            <a:ext cx="533400" cy="200025"/>
          </a:xfrm>
          <a:prstGeom prst="rect">
            <a:avLst/>
          </a:prstGeom>
        </p:spPr>
        <p:txBody>
          <a:bodyPr/>
          <a:lstStyle/>
          <a:p>
            <a:pPr>
              <a:defRPr/>
            </a:pPr>
            <a:fld id="{27D02242-0EBF-49AF-A80D-00B1C452C329}" type="slidenum">
              <a:rPr>
                <a:solidFill>
                  <a:schemeClr val="bg1"/>
                </a:solidFill>
              </a:rPr>
              <a:pPr>
                <a:defRPr/>
              </a:pPr>
              <a:t>16</a:t>
            </a:fld>
            <a:endParaRPr dirty="0">
              <a:solidFill>
                <a:schemeClr val="bg1"/>
              </a:solidFill>
            </a:endParaRPr>
          </a:p>
        </p:txBody>
      </p:sp>
      <p:sp>
        <p:nvSpPr>
          <p:cNvPr id="3" name="Text Box 2"/>
          <p:cNvSpPr txBox="1">
            <a:spLocks noChangeArrowheads="1"/>
          </p:cNvSpPr>
          <p:nvPr/>
        </p:nvSpPr>
        <p:spPr bwMode="auto">
          <a:xfrm>
            <a:off x="430840" y="1066522"/>
            <a:ext cx="8455983" cy="108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Disability coverage can be one of the most important benefits you have.  It provides you and your family with financial protection if you are ever unable to work due to an illness or non-work related injury.  Benefits will be paid as long as the employee remains eligible for benefits.</a:t>
            </a:r>
            <a:r>
              <a:rPr kumimoji="0" lang="en-US" altLang="en-US" sz="1400" b="0" i="0" u="none" strike="noStrike" cap="none" normalizeH="0" dirty="0">
                <a:ln>
                  <a:noFill/>
                </a:ln>
                <a:solidFill>
                  <a:schemeClr val="tx1">
                    <a:lumMod val="75000"/>
                    <a:lumOff val="25000"/>
                  </a:schemeClr>
                </a:solidFill>
                <a:effectLst/>
                <a:latin typeface="Calibri" panose="020F0502020204030204" pitchFamily="34" charset="0"/>
                <a:cs typeface="Calibri" panose="020F0502020204030204" pitchFamily="34" charset="0"/>
              </a:rPr>
              <a:t>  </a:t>
            </a:r>
            <a:endParaRPr kumimoji="0" lang="en-US" altLang="en-US" sz="20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19870291"/>
              </p:ext>
            </p:extLst>
          </p:nvPr>
        </p:nvGraphicFramePr>
        <p:xfrm>
          <a:off x="4829175" y="2450114"/>
          <a:ext cx="3933825" cy="1114425"/>
        </p:xfrm>
        <a:graphic>
          <a:graphicData uri="http://schemas.openxmlformats.org/drawingml/2006/table">
            <a:tbl>
              <a:tblPr/>
              <a:tblGrid>
                <a:gridCol w="2168522">
                  <a:extLst>
                    <a:ext uri="{9D8B030D-6E8A-4147-A177-3AD203B41FA5}">
                      <a16:colId xmlns:a16="http://schemas.microsoft.com/office/drawing/2014/main" val="20000"/>
                    </a:ext>
                  </a:extLst>
                </a:gridCol>
                <a:gridCol w="1765303">
                  <a:extLst>
                    <a:ext uri="{9D8B030D-6E8A-4147-A177-3AD203B41FA5}">
                      <a16:colId xmlns:a16="http://schemas.microsoft.com/office/drawing/2014/main" val="20001"/>
                    </a:ext>
                  </a:extLst>
                </a:gridCol>
              </a:tblGrid>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Percentage</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60%</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0"/>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Monthly Maximum</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$5,000</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p>
                  </a:txBody>
                  <a:tcPr marL="11430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Duration</a:t>
                      </a:r>
                    </a:p>
                  </a:txBody>
                  <a:tcPr marL="9525" marR="9525" marT="9525" marB="0" anchor="ctr">
                    <a:lnL>
                      <a:noFill/>
                    </a:lnL>
                    <a:lnR>
                      <a:noFill/>
                    </a:lnR>
                    <a:lnT w="6350" cap="flat" cmpd="sng" algn="ctr">
                      <a:noFill/>
                      <a:prstDash val="solid"/>
                      <a:round/>
                      <a:headEnd type="none" w="med" len="med"/>
                      <a:tailEnd type="none" w="med" len="med"/>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SS Retirement Age</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3"/>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Elimination Period</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90 Days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2" name="TextBox 11"/>
          <p:cNvSpPr txBox="1"/>
          <p:nvPr/>
        </p:nvSpPr>
        <p:spPr>
          <a:xfrm>
            <a:off x="4800600" y="1966119"/>
            <a:ext cx="3962400" cy="338554"/>
          </a:xfrm>
          <a:prstGeom prst="rect">
            <a:avLst/>
          </a:prstGeom>
          <a:noFill/>
        </p:spPr>
        <p:txBody>
          <a:bodyPr wrap="square" rtlCol="0">
            <a:spAutoFit/>
          </a:bodyPr>
          <a:lstStyle/>
          <a:p>
            <a:pPr algn="ctr"/>
            <a:r>
              <a:rPr lang="en-US" sz="1600" b="1" u="sng" dirty="0">
                <a:solidFill>
                  <a:schemeClr val="accent1">
                    <a:lumMod val="75000"/>
                  </a:schemeClr>
                </a:solidFill>
                <a:latin typeface="Calibri" panose="020F0502020204030204" pitchFamily="34" charset="0"/>
                <a:cs typeface="Calibri" panose="020F0502020204030204" pitchFamily="34" charset="0"/>
              </a:rPr>
              <a:t>Long-Term Disability (LTD)</a:t>
            </a:r>
          </a:p>
        </p:txBody>
      </p:sp>
      <p:sp>
        <p:nvSpPr>
          <p:cNvPr id="14" name="TextBox 13"/>
          <p:cNvSpPr txBox="1"/>
          <p:nvPr/>
        </p:nvSpPr>
        <p:spPr>
          <a:xfrm>
            <a:off x="336698" y="1966119"/>
            <a:ext cx="3962400" cy="338554"/>
          </a:xfrm>
          <a:prstGeom prst="rect">
            <a:avLst/>
          </a:prstGeom>
          <a:noFill/>
        </p:spPr>
        <p:txBody>
          <a:bodyPr wrap="square" rtlCol="0">
            <a:spAutoFit/>
          </a:bodyPr>
          <a:lstStyle/>
          <a:p>
            <a:pPr algn="ctr"/>
            <a:r>
              <a:rPr lang="en-US" sz="1600" b="1" u="sng" dirty="0">
                <a:solidFill>
                  <a:schemeClr val="accent1">
                    <a:lumMod val="75000"/>
                  </a:schemeClr>
                </a:solidFill>
                <a:latin typeface="Calibri" panose="020F0502020204030204" pitchFamily="34" charset="0"/>
                <a:cs typeface="Calibri" panose="020F0502020204030204" pitchFamily="34" charset="0"/>
              </a:rPr>
              <a:t>Short-Term Disability (STD)</a:t>
            </a:r>
          </a:p>
        </p:txBody>
      </p:sp>
      <p:sp>
        <p:nvSpPr>
          <p:cNvPr id="15" name="TextBox 14">
            <a:extLst>
              <a:ext uri="{FF2B5EF4-FFF2-40B4-BE49-F238E27FC236}">
                <a16:creationId xmlns:a16="http://schemas.microsoft.com/office/drawing/2014/main" id="{0DE6EB45-694C-47F5-8F14-E9FB1718FCE7}"/>
              </a:ext>
            </a:extLst>
          </p:cNvPr>
          <p:cNvSpPr txBox="1"/>
          <p:nvPr/>
        </p:nvSpPr>
        <p:spPr>
          <a:xfrm>
            <a:off x="430840" y="4114800"/>
            <a:ext cx="8381999" cy="2031325"/>
          </a:xfrm>
          <a:prstGeom prst="rect">
            <a:avLst/>
          </a:prstGeom>
          <a:noFill/>
        </p:spPr>
        <p:txBody>
          <a:bodyPr wrap="square" rtlCol="0">
            <a:spAutoFit/>
          </a:bodyPr>
          <a:lstStyle/>
          <a:p>
            <a:r>
              <a:rPr lang="en-US" sz="1400" b="1" dirty="0">
                <a:solidFill>
                  <a:schemeClr val="accent6"/>
                </a:solidFill>
                <a:latin typeface="Calibri" panose="020F0502020204030204" pitchFamily="34" charset="0"/>
                <a:cs typeface="Calibri" panose="020F0502020204030204" pitchFamily="34" charset="0"/>
              </a:rPr>
              <a:t>*IMPORTANT*</a:t>
            </a:r>
          </a:p>
          <a:p>
            <a:r>
              <a:rPr lang="en-US" sz="1400" dirty="0">
                <a:solidFill>
                  <a:schemeClr val="tx1">
                    <a:lumMod val="75000"/>
                    <a:lumOff val="25000"/>
                  </a:schemeClr>
                </a:solidFill>
                <a:latin typeface="Calibri" panose="020F0502020204030204" pitchFamily="34" charset="0"/>
                <a:cs typeface="Calibri" panose="020F0502020204030204" pitchFamily="34" charset="0"/>
              </a:rPr>
              <a:t>The STD plan includes a </a:t>
            </a:r>
            <a:r>
              <a:rPr lang="en-US" sz="1400" b="1" dirty="0">
                <a:solidFill>
                  <a:schemeClr val="tx1">
                    <a:lumMod val="75000"/>
                    <a:lumOff val="25000"/>
                  </a:schemeClr>
                </a:solidFill>
                <a:latin typeface="Calibri" panose="020F0502020204030204" pitchFamily="34" charset="0"/>
                <a:cs typeface="Calibri" panose="020F0502020204030204" pitchFamily="34" charset="0"/>
              </a:rPr>
              <a:t>12-month</a:t>
            </a:r>
            <a:r>
              <a:rPr lang="en-US" sz="1400" dirty="0">
                <a:solidFill>
                  <a:schemeClr val="tx1">
                    <a:lumMod val="75000"/>
                    <a:lumOff val="25000"/>
                  </a:schemeClr>
                </a:solidFill>
                <a:latin typeface="Calibri" panose="020F0502020204030204" pitchFamily="34" charset="0"/>
                <a:cs typeface="Calibri" panose="020F0502020204030204" pitchFamily="34" charset="0"/>
              </a:rPr>
              <a:t> waiting period for new hires. </a:t>
            </a:r>
          </a:p>
          <a:p>
            <a:r>
              <a:rPr lang="en-US" sz="1400" dirty="0">
                <a:solidFill>
                  <a:schemeClr val="tx1">
                    <a:lumMod val="75000"/>
                    <a:lumOff val="25000"/>
                  </a:schemeClr>
                </a:solidFill>
                <a:latin typeface="Calibri" panose="020F0502020204030204" pitchFamily="34" charset="0"/>
                <a:cs typeface="Calibri" panose="020F0502020204030204" pitchFamily="34" charset="0"/>
              </a:rPr>
              <a:t>NEW changes:  You can use paid time off in addition to receiving benefits for 100% coverage.</a:t>
            </a:r>
          </a:p>
          <a:p>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gn="l"/>
            <a:r>
              <a:rPr lang="en-US" sz="1400" dirty="0">
                <a:solidFill>
                  <a:schemeClr val="tx1">
                    <a:lumMod val="75000"/>
                    <a:lumOff val="25000"/>
                  </a:schemeClr>
                </a:solidFill>
                <a:latin typeface="Calibri" panose="020F0502020204030204" pitchFamily="34" charset="0"/>
                <a:cs typeface="Calibri" panose="020F0502020204030204" pitchFamily="34" charset="0"/>
              </a:rPr>
              <a:t>LTD </a:t>
            </a:r>
            <a:r>
              <a:rPr lang="en-US" sz="1400" b="0" i="0" u="none" strike="noStrike" baseline="0" dirty="0">
                <a:latin typeface="Calibri" panose="020F0502020204030204" pitchFamily="34" charset="0"/>
                <a:cs typeface="Calibri" panose="020F0502020204030204" pitchFamily="34" charset="0"/>
              </a:rPr>
              <a:t>The pre-existing period is 3/12. Benefits will not be paid if the person’s disability begins in the first 12 months of coverage; and the disability is caused by, contributed to, or the result of a condition, whether or not that condition is diagnosed at all or is misdiagnosed, for which the person received medical treatment, consultation, care or services, including diagnostic measures, or was prescribed medicines in the 3 months just prior to the Individual’s effective date of insurance.</a:t>
            </a:r>
            <a:r>
              <a:rPr lang="en-US" sz="1400" dirty="0">
                <a:solidFill>
                  <a:schemeClr val="tx1">
                    <a:lumMod val="65000"/>
                    <a:lumOff val="35000"/>
                  </a:schemeClr>
                </a:solidFill>
                <a:latin typeface="Calibri" panose="020F0502020204030204" pitchFamily="34" charset="0"/>
                <a:cs typeface="Calibri" panose="020F0502020204030204" pitchFamily="34" charset="0"/>
              </a:rPr>
              <a:t> </a:t>
            </a:r>
          </a:p>
        </p:txBody>
      </p:sp>
      <p:graphicFrame>
        <p:nvGraphicFramePr>
          <p:cNvPr id="2" name="Table 1">
            <a:extLst>
              <a:ext uri="{FF2B5EF4-FFF2-40B4-BE49-F238E27FC236}">
                <a16:creationId xmlns:a16="http://schemas.microsoft.com/office/drawing/2014/main" id="{89D8513C-0D19-1DBC-BE32-B1DBAA9B34FF}"/>
              </a:ext>
            </a:extLst>
          </p:cNvPr>
          <p:cNvGraphicFramePr>
            <a:graphicFrameLocks noGrp="1"/>
          </p:cNvGraphicFramePr>
          <p:nvPr>
            <p:extLst>
              <p:ext uri="{D42A27DB-BD31-4B8C-83A1-F6EECF244321}">
                <p14:modId xmlns:p14="http://schemas.microsoft.com/office/powerpoint/2010/main" val="3418890631"/>
              </p:ext>
            </p:extLst>
          </p:nvPr>
        </p:nvGraphicFramePr>
        <p:xfrm>
          <a:off x="533400" y="2493169"/>
          <a:ext cx="3933825" cy="1114425"/>
        </p:xfrm>
        <a:graphic>
          <a:graphicData uri="http://schemas.openxmlformats.org/drawingml/2006/table">
            <a:tbl>
              <a:tblPr/>
              <a:tblGrid>
                <a:gridCol w="2168522">
                  <a:extLst>
                    <a:ext uri="{9D8B030D-6E8A-4147-A177-3AD203B41FA5}">
                      <a16:colId xmlns:a16="http://schemas.microsoft.com/office/drawing/2014/main" val="20000"/>
                    </a:ext>
                  </a:extLst>
                </a:gridCol>
                <a:gridCol w="1765303">
                  <a:extLst>
                    <a:ext uri="{9D8B030D-6E8A-4147-A177-3AD203B41FA5}">
                      <a16:colId xmlns:a16="http://schemas.microsoft.com/office/drawing/2014/main" val="20001"/>
                    </a:ext>
                  </a:extLst>
                </a:gridCol>
              </a:tblGrid>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Percentage</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60%</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0"/>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Weekly Maximum</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$2,500</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p>
                  </a:txBody>
                  <a:tcPr marL="11430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Duration</a:t>
                      </a:r>
                    </a:p>
                  </a:txBody>
                  <a:tcPr marL="9525" marR="9525" marT="9525" marB="0" anchor="ctr">
                    <a:lnL>
                      <a:noFill/>
                    </a:lnL>
                    <a:lnR>
                      <a:noFill/>
                    </a:lnR>
                    <a:lnT w="6350" cap="flat" cmpd="sng" algn="ctr">
                      <a:noFill/>
                      <a:prstDash val="solid"/>
                      <a:round/>
                      <a:headEnd type="none" w="med" len="med"/>
                      <a:tailEnd type="none" w="med" len="med"/>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11 Weeks</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3"/>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Elimination Period</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14 Days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bl>
          </a:graphicData>
        </a:graphic>
      </p:graphicFrame>
      <p:pic>
        <p:nvPicPr>
          <p:cNvPr id="5" name="Picture 4" descr="OneAmerica Launches New Retirement Plan Offering More Flexibility and ...">
            <a:extLst>
              <a:ext uri="{FF2B5EF4-FFF2-40B4-BE49-F238E27FC236}">
                <a16:creationId xmlns:a16="http://schemas.microsoft.com/office/drawing/2014/main" id="{57245E6F-D048-B996-2526-993879B86A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187" y="155992"/>
            <a:ext cx="1295400" cy="67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3810000" y="228601"/>
            <a:ext cx="5181600" cy="609599"/>
          </a:xfrm>
        </p:spPr>
        <p:txBody>
          <a:bodyPr>
            <a:normAutofit/>
          </a:bodyPr>
          <a:lstStyle/>
          <a:p>
            <a:pPr algn="ctr"/>
            <a:r>
              <a:rPr lang="en-US" altLang="en-US" sz="2400" dirty="0">
                <a:latin typeface="Calibri" panose="020F0502020204030204" pitchFamily="34" charset="0"/>
                <a:cs typeface="Calibri" panose="020F0502020204030204" pitchFamily="34" charset="0"/>
              </a:rPr>
              <a:t>Employee Assistance Program (EAP)</a:t>
            </a:r>
          </a:p>
        </p:txBody>
      </p:sp>
      <p:sp>
        <p:nvSpPr>
          <p:cNvPr id="4" name="Slide Number Placeholder 3"/>
          <p:cNvSpPr>
            <a:spLocks noGrp="1"/>
          </p:cNvSpPr>
          <p:nvPr>
            <p:ph type="sldNum" sz="quarter" idx="4294967295"/>
          </p:nvPr>
        </p:nvSpPr>
        <p:spPr>
          <a:xfrm>
            <a:off x="8686800" y="6553200"/>
            <a:ext cx="533400" cy="200025"/>
          </a:xfrm>
          <a:prstGeom prst="rect">
            <a:avLst/>
          </a:prstGeom>
        </p:spPr>
        <p:txBody>
          <a:bodyPr/>
          <a:lstStyle/>
          <a:p>
            <a:pPr>
              <a:defRPr/>
            </a:pPr>
            <a:fld id="{27D02242-0EBF-49AF-A80D-00B1C452C329}" type="slidenum">
              <a:rPr>
                <a:solidFill>
                  <a:schemeClr val="bg1"/>
                </a:solidFill>
              </a:rPr>
              <a:pPr>
                <a:defRPr/>
              </a:pPr>
              <a:t>17</a:t>
            </a:fld>
            <a:endParaRPr dirty="0">
              <a:solidFill>
                <a:schemeClr val="bg1"/>
              </a:solidFill>
            </a:endParaRPr>
          </a:p>
        </p:txBody>
      </p:sp>
      <p:sp>
        <p:nvSpPr>
          <p:cNvPr id="5" name="Rectangle 4"/>
          <p:cNvSpPr/>
          <p:nvPr/>
        </p:nvSpPr>
        <p:spPr>
          <a:xfrm>
            <a:off x="405384" y="1850891"/>
            <a:ext cx="8458200" cy="2557751"/>
          </a:xfrm>
          <a:prstGeom prst="rect">
            <a:avLst/>
          </a:prstGeom>
        </p:spPr>
        <p:txBody>
          <a:bodyPr wrap="square">
            <a:spAutoFit/>
          </a:bodyPr>
          <a:lstStyle/>
          <a:p>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With the One America EAP program, you can get support for everyday issues as well as life’s tough challenges.  </a:t>
            </a:r>
          </a:p>
          <a:p>
            <a:endPar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Assistance is available for:</a:t>
            </a:r>
          </a:p>
          <a:p>
            <a:endParaRPr lang="en-US" sz="10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Emotional Health – receive 3 sessions per issue per year </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Home Life Referrals – referrals to community resources and services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Financial and Legal Assistance – free consultation (time limits do apply)</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Monthly Wellness Seminars </a:t>
            </a:r>
          </a:p>
          <a:p>
            <a:pPr>
              <a:lnSpc>
                <a:spcPct val="150000"/>
              </a:lnSpc>
            </a:pPr>
            <a:endParaRPr lang="en-US" dirty="0"/>
          </a:p>
        </p:txBody>
      </p:sp>
      <p:sp>
        <p:nvSpPr>
          <p:cNvPr id="6" name="Rectangle 5"/>
          <p:cNvSpPr/>
          <p:nvPr/>
        </p:nvSpPr>
        <p:spPr>
          <a:xfrm>
            <a:off x="505968" y="1143000"/>
            <a:ext cx="8257032" cy="461665"/>
          </a:xfrm>
          <a:prstGeom prst="rect">
            <a:avLst/>
          </a:prstGeom>
          <a:solidFill>
            <a:schemeClr val="accent1">
              <a:lumMod val="20000"/>
              <a:lumOff val="80000"/>
            </a:schemeClr>
          </a:solidFill>
          <a:ln w="19050">
            <a:headEnd/>
            <a:tailEnd/>
          </a:ln>
        </p:spPr>
        <p:style>
          <a:lnRef idx="3">
            <a:schemeClr val="lt1"/>
          </a:lnRef>
          <a:fillRef idx="1">
            <a:schemeClr val="accent5"/>
          </a:fillRef>
          <a:effectRef idx="1">
            <a:schemeClr val="accent5"/>
          </a:effectRef>
          <a:fontRef idx="minor">
            <a:schemeClr val="lt1"/>
          </a:fontRef>
        </p:style>
        <p:txBody>
          <a:bodyPr wrap="square" lIns="274320" tIns="91440" rIns="274320" bIns="91440" anchor="ctr" anchorCtr="0">
            <a:spAutoFit/>
          </a:bodyPr>
          <a:lstStyle/>
          <a:p>
            <a:pPr algn="ctr">
              <a:lnSpc>
                <a:spcPct val="90000"/>
              </a:lnSpc>
              <a:buClr>
                <a:srgbClr val="009FDA"/>
              </a:buClr>
              <a:buSzPct val="130000"/>
            </a:pPr>
            <a:r>
              <a:rPr lang="en-US" sz="2000" dirty="0">
                <a:solidFill>
                  <a:schemeClr val="tx1">
                    <a:lumMod val="90000"/>
                    <a:lumOff val="10000"/>
                  </a:schemeClr>
                </a:solidFill>
                <a:cs typeface="Arial" pitchFamily="34" charset="0"/>
              </a:rPr>
              <a:t>100% Confidential Services - Available 24/7</a:t>
            </a:r>
          </a:p>
        </p:txBody>
      </p:sp>
      <p:sp>
        <p:nvSpPr>
          <p:cNvPr id="3" name="Rectangle 2"/>
          <p:cNvSpPr/>
          <p:nvPr/>
        </p:nvSpPr>
        <p:spPr>
          <a:xfrm>
            <a:off x="1752600" y="4383833"/>
            <a:ext cx="5638800" cy="923330"/>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www.guidanceresources.com </a:t>
            </a:r>
          </a:p>
          <a:p>
            <a:pPr algn="ctr"/>
            <a:r>
              <a:rPr lang="en-US" b="1" dirty="0">
                <a:solidFill>
                  <a:schemeClr val="tx1">
                    <a:lumMod val="75000"/>
                    <a:lumOff val="25000"/>
                  </a:schemeClr>
                </a:solidFill>
                <a:latin typeface="Calibri" panose="020F0502020204030204" pitchFamily="34" charset="0"/>
                <a:cs typeface="Calibri" panose="020F0502020204030204" pitchFamily="34" charset="0"/>
              </a:rPr>
              <a:t>Call 1-855-387-43279727</a:t>
            </a:r>
          </a:p>
          <a:p>
            <a:pPr algn="ctr"/>
            <a:r>
              <a:rPr lang="en-US" b="1" dirty="0">
                <a:solidFill>
                  <a:schemeClr val="tx1">
                    <a:lumMod val="75000"/>
                    <a:lumOff val="25000"/>
                  </a:schemeClr>
                </a:solidFill>
                <a:latin typeface="Calibri" panose="020F0502020204030204" pitchFamily="34" charset="0"/>
                <a:cs typeface="Calibri" panose="020F0502020204030204" pitchFamily="34" charset="0"/>
              </a:rPr>
              <a:t>Employer ID: ONEAMERICA3</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2" name="Picture 4" descr="OneAmerica Launches New Retirement Plan Offering More Flexibility and ...">
            <a:extLst>
              <a:ext uri="{FF2B5EF4-FFF2-40B4-BE49-F238E27FC236}">
                <a16:creationId xmlns:a16="http://schemas.microsoft.com/office/drawing/2014/main" id="{AF7D4F94-2438-5B9D-A0FC-2BA638CD61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5448"/>
            <a:ext cx="1295400" cy="67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7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388420" y="228601"/>
            <a:ext cx="2603180" cy="609599"/>
          </a:xfrm>
        </p:spPr>
        <p:txBody>
          <a:bodyPr/>
          <a:lstStyle/>
          <a:p>
            <a:pPr algn="ctr"/>
            <a:r>
              <a:rPr lang="en-US" altLang="en-US" sz="2400" dirty="0">
                <a:latin typeface="Calibri" panose="020F0502020204030204" pitchFamily="34" charset="0"/>
                <a:cs typeface="Calibri" panose="020F0502020204030204" pitchFamily="34" charset="0"/>
              </a:rPr>
              <a:t>Hospital Care</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18</a:t>
            </a:fld>
            <a:endParaRPr dirty="0">
              <a:solidFill>
                <a:schemeClr val="bg1"/>
              </a:solidFill>
            </a:endParaRPr>
          </a:p>
        </p:txBody>
      </p:sp>
      <p:sp>
        <p:nvSpPr>
          <p:cNvPr id="3" name="Rectangle 2">
            <a:extLst>
              <a:ext uri="{FF2B5EF4-FFF2-40B4-BE49-F238E27FC236}">
                <a16:creationId xmlns:a16="http://schemas.microsoft.com/office/drawing/2014/main" id="{080D82E3-FF84-4A4B-BFDB-275562AD30D4}"/>
              </a:ext>
            </a:extLst>
          </p:cNvPr>
          <p:cNvSpPr/>
          <p:nvPr/>
        </p:nvSpPr>
        <p:spPr>
          <a:xfrm>
            <a:off x="381000" y="1371600"/>
            <a:ext cx="2743200" cy="4593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05ED94-BA5F-46CF-A16C-4D8324412492}"/>
              </a:ext>
            </a:extLst>
          </p:cNvPr>
          <p:cNvPicPr>
            <a:picLocks noChangeAspect="1"/>
          </p:cNvPicPr>
          <p:nvPr/>
        </p:nvPicPr>
        <p:blipFill>
          <a:blip r:embed="rId3"/>
          <a:stretch>
            <a:fillRect/>
          </a:stretch>
        </p:blipFill>
        <p:spPr>
          <a:xfrm>
            <a:off x="464190" y="1441009"/>
            <a:ext cx="2576819" cy="4428683"/>
          </a:xfrm>
          <a:prstGeom prst="rect">
            <a:avLst/>
          </a:prstGeom>
        </p:spPr>
      </p:pic>
      <p:sp>
        <p:nvSpPr>
          <p:cNvPr id="4" name="TextBox 3">
            <a:extLst>
              <a:ext uri="{FF2B5EF4-FFF2-40B4-BE49-F238E27FC236}">
                <a16:creationId xmlns:a16="http://schemas.microsoft.com/office/drawing/2014/main" id="{3C144535-657F-49E8-8A19-E635F37336B4}"/>
              </a:ext>
            </a:extLst>
          </p:cNvPr>
          <p:cNvSpPr txBox="1"/>
          <p:nvPr/>
        </p:nvSpPr>
        <p:spPr>
          <a:xfrm>
            <a:off x="3269610" y="1441009"/>
            <a:ext cx="5410200" cy="4524315"/>
          </a:xfrm>
          <a:prstGeom prst="rect">
            <a:avLst/>
          </a:prstGeom>
          <a:noFill/>
        </p:spPr>
        <p:txBody>
          <a:bodyPr wrap="square" rtlCol="0">
            <a:spAutoFit/>
          </a:bodyPr>
          <a:lstStyle/>
          <a:p>
            <a:r>
              <a:rPr lang="en-US" sz="1600" dirty="0">
                <a:solidFill>
                  <a:schemeClr val="tx1">
                    <a:lumMod val="75000"/>
                    <a:lumOff val="25000"/>
                  </a:schemeClr>
                </a:solidFill>
              </a:rPr>
              <a:t>Atlantic American Hospital Care plan provides you with additional financial protection for out-of-pocket expenses associated with a hospital stay.  </a:t>
            </a:r>
          </a:p>
          <a:p>
            <a:r>
              <a:rPr lang="en-US" sz="1600" dirty="0">
                <a:solidFill>
                  <a:schemeClr val="tx1">
                    <a:lumMod val="75000"/>
                    <a:lumOff val="25000"/>
                  </a:schemeClr>
                </a:solidFill>
              </a:rPr>
              <a:t> </a:t>
            </a:r>
          </a:p>
          <a:p>
            <a:r>
              <a:rPr lang="en-US" sz="1600" dirty="0">
                <a:solidFill>
                  <a:schemeClr val="tx1">
                    <a:lumMod val="75000"/>
                    <a:lumOff val="25000"/>
                  </a:schemeClr>
                </a:solidFill>
              </a:rPr>
              <a:t>The plan pays a Hospital Admission benefit of $1,000.  Maximum of one benefit per calendar year per covered person.  </a:t>
            </a:r>
          </a:p>
          <a:p>
            <a:endParaRPr lang="en-US" sz="1600" dirty="0">
              <a:solidFill>
                <a:schemeClr val="tx1">
                  <a:lumMod val="75000"/>
                  <a:lumOff val="25000"/>
                </a:schemeClr>
              </a:solidFill>
            </a:endParaRPr>
          </a:p>
          <a:p>
            <a:r>
              <a:rPr lang="en-US" sz="1600" dirty="0">
                <a:solidFill>
                  <a:schemeClr val="tx1">
                    <a:lumMod val="75000"/>
                    <a:lumOff val="25000"/>
                  </a:schemeClr>
                </a:solidFill>
              </a:rPr>
              <a:t>Then, there’s a $100 per day Hospital Stay benefit.  Limited to 30 days.</a:t>
            </a:r>
          </a:p>
          <a:p>
            <a:r>
              <a:rPr lang="en-US" sz="1600" dirty="0">
                <a:solidFill>
                  <a:schemeClr val="tx1">
                    <a:lumMod val="75000"/>
                    <a:lumOff val="25000"/>
                  </a:schemeClr>
                </a:solidFill>
              </a:rPr>
              <a:t> </a:t>
            </a:r>
          </a:p>
          <a:p>
            <a:r>
              <a:rPr lang="en-US" sz="1600" dirty="0">
                <a:solidFill>
                  <a:schemeClr val="tx1">
                    <a:lumMod val="75000"/>
                    <a:lumOff val="25000"/>
                  </a:schemeClr>
                </a:solidFill>
              </a:rPr>
              <a:t>Additional benefits for ICU admission and stay. </a:t>
            </a:r>
          </a:p>
          <a:p>
            <a:endParaRPr lang="en-US" sz="1600" dirty="0">
              <a:solidFill>
                <a:schemeClr val="tx1">
                  <a:lumMod val="75000"/>
                  <a:lumOff val="25000"/>
                </a:schemeClr>
              </a:solidFill>
            </a:endParaRPr>
          </a:p>
          <a:p>
            <a:r>
              <a:rPr lang="en-US" sz="1600" dirty="0">
                <a:solidFill>
                  <a:schemeClr val="tx1">
                    <a:lumMod val="75000"/>
                    <a:lumOff val="25000"/>
                  </a:schemeClr>
                </a:solidFill>
              </a:rPr>
              <a:t>Also included is a </a:t>
            </a:r>
            <a:r>
              <a:rPr lang="en-US" sz="1600" b="1" dirty="0">
                <a:solidFill>
                  <a:schemeClr val="accent1">
                    <a:lumMod val="75000"/>
                  </a:schemeClr>
                </a:solidFill>
              </a:rPr>
              <a:t>$50 Wellness Benefit</a:t>
            </a:r>
            <a:r>
              <a:rPr lang="en-US" sz="1600" dirty="0">
                <a:solidFill>
                  <a:schemeClr val="tx1">
                    <a:lumMod val="75000"/>
                    <a:lumOff val="25000"/>
                  </a:schemeClr>
                </a:solidFill>
              </a:rPr>
              <a:t>. This benefit is payable once per calendar year per covered person just for completing your annual health screening. That’s right – Atlantic American wants to pay you for having your free preventive care screening or COVID-19 immunization completed!</a:t>
            </a:r>
          </a:p>
        </p:txBody>
      </p:sp>
      <p:pic>
        <p:nvPicPr>
          <p:cNvPr id="4098" name="Picture 2" descr="American Fidelity Assurance Logo">
            <a:extLst>
              <a:ext uri="{FF2B5EF4-FFF2-40B4-BE49-F238E27FC236}">
                <a16:creationId xmlns:a16="http://schemas.microsoft.com/office/drawing/2014/main" id="{D705447D-E92D-7BFD-9996-B501E782B69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7765" b="18453"/>
          <a:stretch/>
        </p:blipFill>
        <p:spPr bwMode="auto">
          <a:xfrm>
            <a:off x="3112294" y="228601"/>
            <a:ext cx="2857500" cy="60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32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629400" y="228601"/>
            <a:ext cx="2362200" cy="609599"/>
          </a:xfrm>
        </p:spPr>
        <p:txBody>
          <a:bodyPr/>
          <a:lstStyle/>
          <a:p>
            <a:pPr algn="ctr"/>
            <a:r>
              <a:rPr lang="en-US" altLang="en-US" sz="2400" dirty="0">
                <a:latin typeface="Calibri" panose="020F0502020204030204" pitchFamily="34" charset="0"/>
                <a:cs typeface="Calibri" panose="020F0502020204030204" pitchFamily="34" charset="0"/>
              </a:rPr>
              <a:t>Accident</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19</a:t>
            </a:fld>
            <a:endParaRPr dirty="0">
              <a:solidFill>
                <a:schemeClr val="bg1"/>
              </a:solidFill>
            </a:endParaRPr>
          </a:p>
        </p:txBody>
      </p:sp>
      <p:sp>
        <p:nvSpPr>
          <p:cNvPr id="11" name="Text Box 2"/>
          <p:cNvSpPr txBox="1">
            <a:spLocks noChangeArrowheads="1"/>
          </p:cNvSpPr>
          <p:nvPr/>
        </p:nvSpPr>
        <p:spPr bwMode="auto">
          <a:xfrm>
            <a:off x="381000" y="1383321"/>
            <a:ext cx="4903404" cy="5369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Atlantic American Accident Insurance </a:t>
            </a: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is designed to help you fill some of the gaps caused by increasing deductibles, copayments and out-of-pocket costs related to an accidental injury.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Covera</a:t>
            </a:r>
            <a:r>
              <a:rPr lang="en-US" altLang="en-US" sz="1600" b="1" dirty="0">
                <a:solidFill>
                  <a:schemeClr val="tx1">
                    <a:lumMod val="75000"/>
                    <a:lumOff val="25000"/>
                  </a:schemeClr>
                </a:solidFill>
                <a:latin typeface="Calibri" panose="020F0502020204030204" pitchFamily="34" charset="0"/>
                <a:cs typeface="Calibri" panose="020F0502020204030204" pitchFamily="34" charset="0"/>
              </a:rPr>
              <a:t>ge for:</a:t>
            </a: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Sports-related accidental injury, including</a:t>
            </a:r>
            <a:r>
              <a:rPr kumimoji="0" lang="en-US" altLang="en-US" sz="1600" b="0" i="0" u="none" strike="noStrike" cap="none" normalizeH="0" dirty="0">
                <a:ln>
                  <a:noFill/>
                </a:ln>
                <a:solidFill>
                  <a:schemeClr val="tx1">
                    <a:lumMod val="75000"/>
                    <a:lumOff val="25000"/>
                  </a:schemeClr>
                </a:solidFill>
                <a:effectLst/>
                <a:latin typeface="Calibri" panose="020F0502020204030204" pitchFamily="34" charset="0"/>
                <a:cs typeface="Calibri" panose="020F0502020204030204" pitchFamily="34" charset="0"/>
              </a:rPr>
              <a:t> children’s sports</a:t>
            </a: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Broken bone or dislocation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Burn or laceration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Concussion or coma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Back </a:t>
            </a: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and</a:t>
            </a: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 knee injuries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ER-visit, follow-up physician visit as a result of an accident</a:t>
            </a: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This plan pays out based upon a fee schedule. Refer to the benefits summary for more information.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600"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Also included is a </a:t>
            </a:r>
            <a:r>
              <a:rPr kumimoji="0" lang="en-US" altLang="en-US" sz="1600" b="1"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$50 Wellness </a:t>
            </a:r>
            <a:r>
              <a:rPr lang="en-US" altLang="en-US" sz="1600" b="1" dirty="0">
                <a:solidFill>
                  <a:schemeClr val="accent1">
                    <a:lumMod val="75000"/>
                  </a:schemeClr>
                </a:solidFill>
                <a:latin typeface="Calibri" panose="020F0502020204030204" pitchFamily="34" charset="0"/>
                <a:cs typeface="Calibri" panose="020F0502020204030204" pitchFamily="34" charset="0"/>
              </a:rPr>
              <a:t>B</a:t>
            </a:r>
            <a:r>
              <a:rPr kumimoji="0" lang="en-US" altLang="en-US" sz="1600" b="1"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enefit</a:t>
            </a:r>
            <a:r>
              <a:rPr kumimoji="0" lang="en-US" altLang="en-US" sz="160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 </a:t>
            </a: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If you are enrolled in one of the other Atlantic American plans that pays a wellness benefit. </a:t>
            </a:r>
            <a:endParaRPr kumimoji="0" lang="en-US" altLang="en-US" sz="160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p:txBody>
      </p:sp>
      <p:pic>
        <p:nvPicPr>
          <p:cNvPr id="2" name="Picture 2" descr="Image result for father son playing sports">
            <a:extLst>
              <a:ext uri="{FF2B5EF4-FFF2-40B4-BE49-F238E27FC236}">
                <a16:creationId xmlns:a16="http://schemas.microsoft.com/office/drawing/2014/main" id="{3DEDA174-697A-4A1F-A1E1-EAB78CA04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9" b="8702"/>
          <a:stretch>
            <a:fillRect/>
          </a:stretch>
        </p:blipFill>
        <p:spPr bwMode="auto">
          <a:xfrm>
            <a:off x="5534025" y="1371600"/>
            <a:ext cx="3457575" cy="472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American Fidelity Assurance Logo">
            <a:extLst>
              <a:ext uri="{FF2B5EF4-FFF2-40B4-BE49-F238E27FC236}">
                <a16:creationId xmlns:a16="http://schemas.microsoft.com/office/drawing/2014/main" id="{FA0B2DD5-8168-505F-107B-90F7268F633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7765" b="18453"/>
          <a:stretch/>
        </p:blipFill>
        <p:spPr bwMode="auto">
          <a:xfrm>
            <a:off x="3112294" y="228601"/>
            <a:ext cx="2857500" cy="60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31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156380" y="228601"/>
            <a:ext cx="2835220" cy="609599"/>
          </a:xfrm>
        </p:spPr>
        <p:txBody>
          <a:bodyPr>
            <a:normAutofit/>
          </a:bodyPr>
          <a:lstStyle/>
          <a:p>
            <a:pPr algn="ctr"/>
            <a:r>
              <a:rPr lang="en-US" altLang="en-US" sz="2400" dirty="0">
                <a:latin typeface="Calibri" panose="020F0502020204030204" pitchFamily="34" charset="0"/>
                <a:cs typeface="Calibri" panose="020F0502020204030204" pitchFamily="34" charset="0"/>
              </a:rPr>
              <a:t>2025 Plan Year</a:t>
            </a:r>
          </a:p>
        </p:txBody>
      </p:sp>
      <p:sp>
        <p:nvSpPr>
          <p:cNvPr id="4" name="Slide Number Placeholder 3"/>
          <p:cNvSpPr>
            <a:spLocks noGrp="1"/>
          </p:cNvSpPr>
          <p:nvPr>
            <p:ph type="sldNum" sz="quarter" idx="4294967295"/>
          </p:nvPr>
        </p:nvSpPr>
        <p:spPr>
          <a:xfrm>
            <a:off x="8839200" y="6553200"/>
            <a:ext cx="255587" cy="155575"/>
          </a:xfrm>
          <a:prstGeom prst="rect">
            <a:avLst/>
          </a:prstGeom>
        </p:spPr>
        <p:txBody>
          <a:bodyPr/>
          <a:lstStyle/>
          <a:p>
            <a:pPr>
              <a:defRPr/>
            </a:pPr>
            <a:fld id="{004D4E9D-3084-4904-AD31-9320899207AA}" type="slidenum">
              <a:rPr>
                <a:solidFill>
                  <a:schemeClr val="bg1"/>
                </a:solidFill>
              </a:rPr>
              <a:pPr>
                <a:defRPr/>
              </a:pPr>
              <a:t>2</a:t>
            </a:fld>
            <a:endParaRPr dirty="0">
              <a:solidFill>
                <a:schemeClr val="bg1"/>
              </a:solidFill>
            </a:endParaRPr>
          </a:p>
        </p:txBody>
      </p:sp>
      <p:sp>
        <p:nvSpPr>
          <p:cNvPr id="11" name="TextBox 10">
            <a:extLst>
              <a:ext uri="{FF2B5EF4-FFF2-40B4-BE49-F238E27FC236}">
                <a16:creationId xmlns:a16="http://schemas.microsoft.com/office/drawing/2014/main" id="{FA9BC0EE-E2D8-4E94-ADDC-8B293D396BC5}"/>
              </a:ext>
            </a:extLst>
          </p:cNvPr>
          <p:cNvSpPr txBox="1"/>
          <p:nvPr/>
        </p:nvSpPr>
        <p:spPr>
          <a:xfrm>
            <a:off x="381000" y="1001069"/>
            <a:ext cx="7652442" cy="938719"/>
          </a:xfrm>
          <a:prstGeom prst="rect">
            <a:avLst/>
          </a:prstGeom>
          <a:noFill/>
        </p:spPr>
        <p:txBody>
          <a:bodyPr wrap="square" rtlCol="0">
            <a:spAutoFit/>
          </a:bodyPr>
          <a:lstStyle/>
          <a:p>
            <a:r>
              <a:rPr lang="en-US" b="1" dirty="0">
                <a:solidFill>
                  <a:schemeClr val="accent1">
                    <a:lumMod val="75000"/>
                  </a:schemeClr>
                </a:solidFill>
              </a:rPr>
              <a:t>What to Know</a:t>
            </a:r>
          </a:p>
          <a:p>
            <a:endParaRPr lang="en-US" sz="500" b="1" dirty="0">
              <a:solidFill>
                <a:schemeClr val="tx1">
                  <a:lumMod val="75000"/>
                  <a:lumOff val="25000"/>
                </a:schemeClr>
              </a:solidFill>
            </a:endParaRPr>
          </a:p>
          <a:p>
            <a:pPr marL="285750" indent="-285750">
              <a:buFont typeface="Arial" panose="020B0604020202020204" pitchFamily="34" charset="0"/>
              <a:buChar char="•"/>
            </a:pPr>
            <a:r>
              <a:rPr lang="en-US" sz="1600" dirty="0">
                <a:solidFill>
                  <a:schemeClr val="tx1">
                    <a:lumMod val="65000"/>
                    <a:lumOff val="35000"/>
                  </a:schemeClr>
                </a:solidFill>
              </a:rPr>
              <a:t>Multiple carrier and benefit changes </a:t>
            </a:r>
          </a:p>
          <a:p>
            <a:pPr marL="285750" indent="-285750">
              <a:buFont typeface="Arial" panose="020B0604020202020204" pitchFamily="34" charset="0"/>
              <a:buChar char="•"/>
            </a:pPr>
            <a:r>
              <a:rPr lang="en-US" sz="1600" dirty="0">
                <a:solidFill>
                  <a:schemeClr val="tx1">
                    <a:lumMod val="65000"/>
                    <a:lumOff val="35000"/>
                  </a:schemeClr>
                </a:solidFill>
              </a:rPr>
              <a:t>No medical plan changes to benefits or employee cost</a:t>
            </a:r>
            <a:endParaRPr lang="en-US" sz="1600" baseline="30000" dirty="0">
              <a:solidFill>
                <a:schemeClr val="tx1">
                  <a:lumMod val="65000"/>
                  <a:lumOff val="35000"/>
                </a:schemeClr>
              </a:solidFill>
            </a:endParaRPr>
          </a:p>
        </p:txBody>
      </p:sp>
      <p:sp>
        <p:nvSpPr>
          <p:cNvPr id="12" name="TextBox 11">
            <a:extLst>
              <a:ext uri="{FF2B5EF4-FFF2-40B4-BE49-F238E27FC236}">
                <a16:creationId xmlns:a16="http://schemas.microsoft.com/office/drawing/2014/main" id="{431C1DD8-2599-4557-84EA-F62B3A94F3C2}"/>
              </a:ext>
            </a:extLst>
          </p:cNvPr>
          <p:cNvSpPr txBox="1"/>
          <p:nvPr/>
        </p:nvSpPr>
        <p:spPr>
          <a:xfrm>
            <a:off x="381000" y="2826959"/>
            <a:ext cx="7652442" cy="167738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Enrollment</a:t>
            </a:r>
          </a:p>
          <a:p>
            <a:endParaRPr lang="en-US" sz="500" b="1"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Review your benefits thoroughly and discuss with your eligible dependents if necessary.</a:t>
            </a:r>
          </a:p>
          <a:p>
            <a:pPr marL="285750" indent="-285750">
              <a:buFont typeface="Arial" panose="020B0604020202020204" pitchFamily="34" charset="0"/>
              <a:buChar char="•"/>
            </a:pPr>
            <a:r>
              <a:rPr lang="en-US" sz="1600" b="1" dirty="0">
                <a:solidFill>
                  <a:schemeClr val="accent6"/>
                </a:solidFill>
                <a:latin typeface="Calibri" panose="020F0502020204030204" pitchFamily="34" charset="0"/>
                <a:cs typeface="Calibri" panose="020F0502020204030204" pitchFamily="34" charset="0"/>
              </a:rPr>
              <a:t>The Annual Open Enrollment period begins Wednesday, November 6 and closes at midnight on Friday, November 15.</a:t>
            </a:r>
          </a:p>
          <a:p>
            <a:pPr marL="285750" indent="-285750">
              <a:buFont typeface="Arial" panose="020B0604020202020204" pitchFamily="34" charset="0"/>
              <a:buChar char="•"/>
            </a:pPr>
            <a:r>
              <a:rPr lang="en-US" sz="1600" b="1" dirty="0">
                <a:solidFill>
                  <a:schemeClr val="accent6"/>
                </a:solidFill>
                <a:latin typeface="Calibri" panose="020F0502020204030204" pitchFamily="34" charset="0"/>
                <a:cs typeface="Calibri" panose="020F0502020204030204" pitchFamily="34" charset="0"/>
              </a:rPr>
              <a:t>You must log into Paycom to make your selections.</a:t>
            </a:r>
          </a:p>
        </p:txBody>
      </p:sp>
    </p:spTree>
    <p:extLst>
      <p:ext uri="{BB962C8B-B14F-4D97-AF65-F5344CB8AC3E}">
        <p14:creationId xmlns:p14="http://schemas.microsoft.com/office/powerpoint/2010/main" val="129992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381750" y="228601"/>
            <a:ext cx="2609850" cy="609599"/>
          </a:xfrm>
        </p:spPr>
        <p:txBody>
          <a:bodyPr/>
          <a:lstStyle/>
          <a:p>
            <a:pPr algn="ctr"/>
            <a:r>
              <a:rPr lang="en-US" altLang="en-US" sz="2400" dirty="0">
                <a:latin typeface="Calibri" panose="020F0502020204030204" pitchFamily="34" charset="0"/>
                <a:cs typeface="Calibri" panose="020F0502020204030204" pitchFamily="34" charset="0"/>
              </a:rPr>
              <a:t>Critical Illness</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20</a:t>
            </a:fld>
            <a:endParaRPr dirty="0">
              <a:solidFill>
                <a:schemeClr val="bg1"/>
              </a:solidFill>
            </a:endParaRPr>
          </a:p>
        </p:txBody>
      </p:sp>
      <p:sp>
        <p:nvSpPr>
          <p:cNvPr id="6" name="Text Box 2"/>
          <p:cNvSpPr txBox="1">
            <a:spLocks noChangeArrowheads="1"/>
          </p:cNvSpPr>
          <p:nvPr/>
        </p:nvSpPr>
        <p:spPr bwMode="auto">
          <a:xfrm>
            <a:off x="422655" y="930563"/>
            <a:ext cx="83979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The Atlantic American Critical Illness insurance provides the ability for an insured to receive a lump sum benefit payment upon diagnosis of any qualified Critical Illness.  Benefits are paid directly to you when you need it most.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lumMod val="75000"/>
                  <a:lumOff val="25000"/>
                </a:schemeClr>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lumMod val="75000"/>
                  <a:lumOff val="25000"/>
                </a:schemeClr>
              </a:solidFill>
              <a:effectLst/>
              <a:latin typeface="Century Gothic" pitchFamily="34" charset="0"/>
              <a:cs typeface="Arial" pitchFamily="34" charset="0"/>
            </a:endParaRPr>
          </a:p>
        </p:txBody>
      </p:sp>
      <p:sp>
        <p:nvSpPr>
          <p:cNvPr id="8" name="Rectangle 7"/>
          <p:cNvSpPr/>
          <p:nvPr/>
        </p:nvSpPr>
        <p:spPr>
          <a:xfrm>
            <a:off x="404048" y="3244572"/>
            <a:ext cx="8435152" cy="3000821"/>
          </a:xfrm>
          <a:prstGeom prst="rect">
            <a:avLst/>
          </a:prstGeom>
        </p:spPr>
        <p:txBody>
          <a:bodyPr wrap="square">
            <a:spAutoFit/>
          </a:bodyPr>
          <a:lstStyle/>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Employees may purchase up to $20,000 in $5,000 increments.</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Spouses are eligible for up to 50% of the employee amount up to $10,000 in $5,000 increments.  </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Child(ren) are eligible for up to 50% of the employee amount up to $10,000 in $5,000 increments. </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Guaranteed Issue Amounts: $20,000 This is the amount of coverage for which members are eligible at initial eligibility (new hire) without answering medical questions.</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The plan also includes a </a:t>
            </a:r>
            <a:r>
              <a:rPr lang="en-US" altLang="en-US" sz="1400" b="1" dirty="0">
                <a:solidFill>
                  <a:schemeClr val="accent1">
                    <a:lumMod val="75000"/>
                  </a:schemeClr>
                </a:solidFill>
                <a:latin typeface="Calibri" panose="020F0502020204030204" pitchFamily="34" charset="0"/>
                <a:cs typeface="Calibri" panose="020F0502020204030204" pitchFamily="34" charset="0"/>
              </a:rPr>
              <a:t>$50 Wellness Benefit</a:t>
            </a: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 Remember</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A </a:t>
            </a:r>
            <a:r>
              <a:rPr lang="en-US" altLang="en-US" sz="1400" b="1" dirty="0">
                <a:solidFill>
                  <a:schemeClr val="tx1">
                    <a:lumMod val="75000"/>
                    <a:lumOff val="25000"/>
                  </a:schemeClr>
                </a:solidFill>
                <a:latin typeface="Calibri" panose="020F0502020204030204" pitchFamily="34" charset="0"/>
                <a:cs typeface="Calibri" panose="020F0502020204030204" pitchFamily="34" charset="0"/>
              </a:rPr>
              <a:t>medical questionnaire known as Evidence of Insurability (EOI) </a:t>
            </a: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is required if you waive this benefit when it is first offered to you and decide to enroll later.  This form is also required if you are electing to increase your benefit amount. </a:t>
            </a:r>
          </a:p>
          <a:p>
            <a:pPr marL="285750" lvl="0" indent="-285750" fontAlgn="base">
              <a:spcBef>
                <a:spcPts val="600"/>
              </a:spcBef>
              <a:spcAft>
                <a:spcPct val="0"/>
              </a:spcAft>
              <a:buFont typeface="Arial" panose="020B0604020202020204" pitchFamily="34" charset="0"/>
              <a:buChar char="•"/>
            </a:pPr>
            <a:endParaRPr lang="en-US" altLang="en-US" sz="1400" dirty="0">
              <a:solidFill>
                <a:schemeClr val="tx1">
                  <a:lumMod val="75000"/>
                  <a:lumOff val="25000"/>
                </a:schemeClr>
              </a:solidFill>
              <a:latin typeface="Calibri" panose="020F0502020204030204" pitchFamily="34" charset="0"/>
              <a:cs typeface="Calibri" panose="020F0502020204030204" pitchFamily="34" charset="0"/>
            </a:endParaRPr>
          </a:p>
          <a:p>
            <a:pPr marL="285750" lvl="0" indent="-285750" fontAlgn="base">
              <a:spcBef>
                <a:spcPts val="600"/>
              </a:spcBef>
              <a:spcAft>
                <a:spcPct val="0"/>
              </a:spcAft>
              <a:buFont typeface="Arial" panose="020B0604020202020204" pitchFamily="34" charset="0"/>
              <a:buChar char="•"/>
            </a:pPr>
            <a:endParaRPr lang="en-US" altLang="en-US" sz="1400" dirty="0">
              <a:solidFill>
                <a:schemeClr val="tx1">
                  <a:lumMod val="75000"/>
                  <a:lumOff val="25000"/>
                </a:schemeClr>
              </a:solidFill>
              <a:latin typeface="Century Gothic" pitchFamily="34" charset="0"/>
              <a:cs typeface="Arial" pitchFamily="34" charset="0"/>
            </a:endParaRPr>
          </a:p>
        </p:txBody>
      </p:sp>
      <p:sp>
        <p:nvSpPr>
          <p:cNvPr id="9" name="TextBox 8"/>
          <p:cNvSpPr txBox="1"/>
          <p:nvPr/>
        </p:nvSpPr>
        <p:spPr>
          <a:xfrm>
            <a:off x="1524000" y="1922273"/>
            <a:ext cx="6096000" cy="1169551"/>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Heart Attack</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Stroke</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End Stage Renal Failure</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Major Organ Failure</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Cancer</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Advanced Alzheimer’s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ALS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Parkinson’s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Multiple Sclerosis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Cerebral Palsy</a:t>
            </a:r>
          </a:p>
        </p:txBody>
      </p:sp>
      <p:sp>
        <p:nvSpPr>
          <p:cNvPr id="2" name="TextBox 1"/>
          <p:cNvSpPr txBox="1"/>
          <p:nvPr/>
        </p:nvSpPr>
        <p:spPr>
          <a:xfrm>
            <a:off x="404048" y="1614496"/>
            <a:ext cx="5029200" cy="307777"/>
          </a:xfrm>
          <a:prstGeom prst="rect">
            <a:avLst/>
          </a:prstGeom>
          <a:noFill/>
        </p:spPr>
        <p:txBody>
          <a:bodyPr wrap="square" rtlCol="0">
            <a:spAutoFit/>
          </a:bodyPr>
          <a:lstStyle/>
          <a:p>
            <a:pPr lvl="0" fontAlgn="base">
              <a:spcBef>
                <a:spcPct val="0"/>
              </a:spcBef>
              <a:spcAft>
                <a:spcPct val="0"/>
              </a:spcAft>
            </a:pPr>
            <a:r>
              <a:rPr lang="en-US" altLang="en-US" sz="1400" b="1" dirty="0">
                <a:solidFill>
                  <a:schemeClr val="tx1">
                    <a:lumMod val="75000"/>
                    <a:lumOff val="25000"/>
                  </a:schemeClr>
                </a:solidFill>
                <a:latin typeface="Calibri" panose="020F0502020204030204" pitchFamily="34" charset="0"/>
                <a:cs typeface="Calibri" panose="020F0502020204030204" pitchFamily="34" charset="0"/>
              </a:rPr>
              <a:t>Coverage for 19 conditions including:</a:t>
            </a: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 </a:t>
            </a:r>
          </a:p>
        </p:txBody>
      </p:sp>
      <p:pic>
        <p:nvPicPr>
          <p:cNvPr id="3" name="Picture 2" descr="American Fidelity Assurance Logo">
            <a:extLst>
              <a:ext uri="{FF2B5EF4-FFF2-40B4-BE49-F238E27FC236}">
                <a16:creationId xmlns:a16="http://schemas.microsoft.com/office/drawing/2014/main" id="{13CE5A11-7A45-4443-E24A-26AF01EACEF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7765" b="18453"/>
          <a:stretch/>
        </p:blipFill>
        <p:spPr bwMode="auto">
          <a:xfrm>
            <a:off x="3112294" y="228601"/>
            <a:ext cx="2857500" cy="60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0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6453496" y="228601"/>
            <a:ext cx="2538103" cy="609599"/>
          </a:xfrm>
        </p:spPr>
        <p:txBody>
          <a:bodyPr>
            <a:normAutofit/>
          </a:bodyPr>
          <a:lstStyle/>
          <a:p>
            <a:pPr algn="ctr"/>
            <a:r>
              <a:rPr lang="en-US" altLang="en-US" sz="2400" dirty="0">
                <a:latin typeface="Calibri" panose="020F0502020204030204" pitchFamily="34" charset="0"/>
                <a:cs typeface="Calibri" panose="020F0502020204030204" pitchFamily="34" charset="0"/>
              </a:rPr>
              <a:t>Legal Services</a:t>
            </a:r>
          </a:p>
        </p:txBody>
      </p:sp>
      <p:sp>
        <p:nvSpPr>
          <p:cNvPr id="4" name="Slide Number Placeholder 3"/>
          <p:cNvSpPr>
            <a:spLocks noGrp="1"/>
          </p:cNvSpPr>
          <p:nvPr>
            <p:ph type="sldNum" sz="quarter" idx="4294967295"/>
          </p:nvPr>
        </p:nvSpPr>
        <p:spPr>
          <a:xfrm>
            <a:off x="8686800" y="6553200"/>
            <a:ext cx="533400" cy="200025"/>
          </a:xfrm>
          <a:prstGeom prst="rect">
            <a:avLst/>
          </a:prstGeom>
        </p:spPr>
        <p:txBody>
          <a:bodyPr/>
          <a:lstStyle/>
          <a:p>
            <a:pPr>
              <a:defRPr/>
            </a:pPr>
            <a:fld id="{27D02242-0EBF-49AF-A80D-00B1C452C329}" type="slidenum">
              <a:rPr>
                <a:solidFill>
                  <a:schemeClr val="bg1"/>
                </a:solidFill>
              </a:rPr>
              <a:pPr>
                <a:defRPr/>
              </a:pPr>
              <a:t>21</a:t>
            </a:fld>
            <a:endParaRPr dirty="0">
              <a:solidFill>
                <a:schemeClr val="bg1"/>
              </a:solidFill>
            </a:endParaRPr>
          </a:p>
        </p:txBody>
      </p:sp>
      <p:pic>
        <p:nvPicPr>
          <p:cNvPr id="15" name="Picture 1" descr="https://w3.legalshield.com/images/imicorp/l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263" y="234901"/>
            <a:ext cx="1676400" cy="59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0072" y="2280553"/>
            <a:ext cx="6934199" cy="1600438"/>
          </a:xfrm>
          <a:prstGeom prst="rect">
            <a:avLst/>
          </a:prstGeom>
          <a:noFill/>
        </p:spPr>
        <p:txBody>
          <a:bodyPr wrap="square" rtlCol="0">
            <a:spAutoFit/>
          </a:bodyPr>
          <a:lstStyle/>
          <a:p>
            <a:r>
              <a:rPr lang="en-US" sz="1400" b="1" dirty="0">
                <a:solidFill>
                  <a:schemeClr val="accent1">
                    <a:lumMod val="75000"/>
                  </a:schemeClr>
                </a:solidFill>
                <a:latin typeface="Calibri" panose="020F0502020204030204" pitchFamily="34" charset="0"/>
                <a:cs typeface="Calibri" panose="020F0502020204030204" pitchFamily="34" charset="0"/>
              </a:rPr>
              <a:t>Life Events Legal Plan</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Phone consultation, letter writing, contract and document review</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Will, Living Will and related documents</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Motor Vehicle Legal Defense Services</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Trial Defense Legal Services</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IRS Audit Services</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25% Member Discount off legal services not covered under plan</a:t>
            </a:r>
          </a:p>
        </p:txBody>
      </p:sp>
      <p:sp>
        <p:nvSpPr>
          <p:cNvPr id="16" name="TextBox 15"/>
          <p:cNvSpPr txBox="1"/>
          <p:nvPr/>
        </p:nvSpPr>
        <p:spPr>
          <a:xfrm>
            <a:off x="470071" y="4059777"/>
            <a:ext cx="6934199" cy="954107"/>
          </a:xfrm>
          <a:prstGeom prst="rect">
            <a:avLst/>
          </a:prstGeom>
          <a:noFill/>
        </p:spPr>
        <p:txBody>
          <a:bodyPr wrap="square" rtlCol="0">
            <a:spAutoFit/>
          </a:bodyPr>
          <a:lstStyle/>
          <a:p>
            <a:r>
              <a:rPr lang="en-US" sz="1400" b="1" dirty="0">
                <a:solidFill>
                  <a:schemeClr val="accent1">
                    <a:lumMod val="75000"/>
                  </a:schemeClr>
                </a:solidFill>
                <a:latin typeface="Calibri" panose="020F0502020204030204" pitchFamily="34" charset="0"/>
                <a:cs typeface="Calibri" panose="020F0502020204030204" pitchFamily="34" charset="0"/>
              </a:rPr>
              <a:t>Identity Theft Shield</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Current credit report with detailed analysis and score</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Continuous credit monitoring</a:t>
            </a:r>
          </a:p>
          <a:p>
            <a:pPr marL="742950" lvl="1"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Identity Restoration Services by Kroll licensed investigators</a:t>
            </a:r>
          </a:p>
        </p:txBody>
      </p:sp>
      <p:sp>
        <p:nvSpPr>
          <p:cNvPr id="3" name="TextBox 2"/>
          <p:cNvSpPr txBox="1"/>
          <p:nvPr/>
        </p:nvSpPr>
        <p:spPr>
          <a:xfrm>
            <a:off x="381001" y="5192670"/>
            <a:ext cx="8610598" cy="584775"/>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Please enroll on the ADP website. For additional information visit </a:t>
            </a:r>
            <a:r>
              <a:rPr lang="en-US" sz="1600" u="sng" dirty="0">
                <a:latin typeface="Calibri" panose="020F0502020204030204" pitchFamily="34" charset="0"/>
                <a:cs typeface="Calibri" panose="020F0502020204030204" pitchFamily="34" charset="0"/>
                <a:hlinkClick r:id="rId3"/>
              </a:rPr>
              <a:t>www.legalshield.com/info/lifeedu</a:t>
            </a:r>
            <a:r>
              <a:rPr lang="en-US" sz="1600" dirty="0">
                <a:solidFill>
                  <a:schemeClr val="accent1">
                    <a:lumMod val="75000"/>
                  </a:schemeClr>
                </a:solidFill>
                <a:latin typeface="Calibri" panose="020F0502020204030204" pitchFamily="34" charset="0"/>
                <a:cs typeface="Calibri" panose="020F0502020204030204" pitchFamily="34" charset="0"/>
              </a:rPr>
              <a:t> </a:t>
            </a:r>
          </a:p>
          <a:p>
            <a:r>
              <a:rPr lang="en-US" sz="1600" dirty="0">
                <a:solidFill>
                  <a:schemeClr val="tx1">
                    <a:lumMod val="75000"/>
                    <a:lumOff val="25000"/>
                  </a:schemeClr>
                </a:solidFill>
                <a:latin typeface="Calibri" panose="020F0502020204030204" pitchFamily="34" charset="0"/>
                <a:cs typeface="Calibri" panose="020F0502020204030204" pitchFamily="34" charset="0"/>
              </a:rPr>
              <a:t>or contact Nanette </a:t>
            </a:r>
            <a:r>
              <a:rPr lang="en-US" sz="1600" dirty="0" err="1">
                <a:solidFill>
                  <a:schemeClr val="tx1">
                    <a:lumMod val="75000"/>
                    <a:lumOff val="25000"/>
                  </a:schemeClr>
                </a:solidFill>
                <a:latin typeface="Calibri" panose="020F0502020204030204" pitchFamily="34" charset="0"/>
                <a:cs typeface="Calibri" panose="020F0502020204030204" pitchFamily="34" charset="0"/>
              </a:rPr>
              <a:t>Freiman</a:t>
            </a:r>
            <a:r>
              <a:rPr lang="en-US" sz="1600" dirty="0">
                <a:solidFill>
                  <a:schemeClr val="tx1">
                    <a:lumMod val="75000"/>
                    <a:lumOff val="25000"/>
                  </a:schemeClr>
                </a:solidFill>
                <a:latin typeface="Calibri" panose="020F0502020204030204" pitchFamily="34" charset="0"/>
                <a:cs typeface="Calibri" panose="020F0502020204030204" pitchFamily="34" charset="0"/>
              </a:rPr>
              <a:t> at 404-403-7861 or </a:t>
            </a:r>
            <a:r>
              <a:rPr lang="en-US" sz="1600" dirty="0">
                <a:solidFill>
                  <a:schemeClr val="tx1">
                    <a:lumMod val="75000"/>
                    <a:lumOff val="25000"/>
                  </a:schemeClr>
                </a:solidFill>
                <a:latin typeface="Calibri" panose="020F0502020204030204" pitchFamily="34" charset="0"/>
                <a:cs typeface="Calibri" panose="020F0502020204030204" pitchFamily="34" charset="0"/>
                <a:hlinkClick r:id="rId4"/>
              </a:rPr>
              <a:t>nsfreiman@bellsouth.net</a:t>
            </a:r>
            <a:r>
              <a:rPr lang="en-US" sz="16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5" name="TextBox 4"/>
          <p:cNvSpPr txBox="1"/>
          <p:nvPr/>
        </p:nvSpPr>
        <p:spPr>
          <a:xfrm>
            <a:off x="533400" y="1147660"/>
            <a:ext cx="6096000" cy="954107"/>
          </a:xfrm>
          <a:prstGeom prst="rect">
            <a:avLst/>
          </a:prstGeom>
          <a:noFill/>
        </p:spPr>
        <p:txBody>
          <a:bodyPr wrap="square" rtlCol="0">
            <a:spAutoFit/>
          </a:bodyPr>
          <a:lstStyle/>
          <a:p>
            <a:r>
              <a:rPr lang="en-US" sz="1400" b="1" dirty="0">
                <a:solidFill>
                  <a:schemeClr val="accent1">
                    <a:lumMod val="75000"/>
                  </a:schemeClr>
                </a:solidFill>
                <a:latin typeface="Calibri" panose="020F0502020204030204" pitchFamily="34" charset="0"/>
                <a:cs typeface="Calibri" panose="020F0502020204030204" pitchFamily="34" charset="0"/>
              </a:rPr>
              <a:t>Plan Options</a:t>
            </a:r>
          </a:p>
          <a:p>
            <a:pPr marL="342900" indent="-342900">
              <a:buFont typeface="+mj-lt"/>
              <a:buAutoNum type="arabicPeriod"/>
            </a:pPr>
            <a:r>
              <a:rPr lang="en-US" sz="1400" dirty="0">
                <a:solidFill>
                  <a:schemeClr val="tx1">
                    <a:lumMod val="75000"/>
                    <a:lumOff val="25000"/>
                  </a:schemeClr>
                </a:solidFill>
                <a:latin typeface="Calibri" panose="020F0502020204030204" pitchFamily="34" charset="0"/>
                <a:cs typeface="Calibri" panose="020F0502020204030204" pitchFamily="34" charset="0"/>
              </a:rPr>
              <a:t>Legal Plan “Stand Alone”</a:t>
            </a:r>
          </a:p>
          <a:p>
            <a:pPr marL="342900" indent="-342900">
              <a:buFont typeface="+mj-lt"/>
              <a:buAutoNum type="arabicPeriod"/>
            </a:pPr>
            <a:r>
              <a:rPr lang="en-US" sz="1400" dirty="0">
                <a:solidFill>
                  <a:schemeClr val="tx1">
                    <a:lumMod val="75000"/>
                    <a:lumOff val="25000"/>
                  </a:schemeClr>
                </a:solidFill>
                <a:latin typeface="Calibri" panose="020F0502020204030204" pitchFamily="34" charset="0"/>
                <a:cs typeface="Calibri" panose="020F0502020204030204" pitchFamily="34" charset="0"/>
              </a:rPr>
              <a:t>Legal Plan “with Identity Theft Shield”</a:t>
            </a:r>
          </a:p>
          <a:p>
            <a:pPr marL="342900" indent="-342900">
              <a:buFont typeface="+mj-lt"/>
              <a:buAutoNum type="arabicPeriod"/>
            </a:pPr>
            <a:r>
              <a:rPr lang="en-US" sz="1400" dirty="0">
                <a:solidFill>
                  <a:schemeClr val="tx1">
                    <a:lumMod val="75000"/>
                    <a:lumOff val="25000"/>
                  </a:schemeClr>
                </a:solidFill>
                <a:latin typeface="Calibri" panose="020F0502020204030204" pitchFamily="34" charset="0"/>
                <a:cs typeface="Calibri" panose="020F0502020204030204" pitchFamily="34" charset="0"/>
              </a:rPr>
              <a:t>Identity Theft Shield Only</a:t>
            </a:r>
          </a:p>
        </p:txBody>
      </p:sp>
    </p:spTree>
    <p:extLst>
      <p:ext uri="{BB962C8B-B14F-4D97-AF65-F5344CB8AC3E}">
        <p14:creationId xmlns:p14="http://schemas.microsoft.com/office/powerpoint/2010/main" val="3862685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5029199" y="228600"/>
            <a:ext cx="4065587" cy="609599"/>
          </a:xfrm>
        </p:spPr>
        <p:txBody>
          <a:bodyPr>
            <a:normAutofit/>
          </a:bodyPr>
          <a:lstStyle/>
          <a:p>
            <a:pPr algn="ctr"/>
            <a:r>
              <a:rPr lang="en-US" altLang="en-US" sz="2400" dirty="0">
                <a:latin typeface="Calibri" panose="020F0502020204030204" pitchFamily="34" charset="0"/>
                <a:cs typeface="Calibri" panose="020F0502020204030204" pitchFamily="34" charset="0"/>
              </a:rPr>
              <a:t>Employee Claims Advocacy</a:t>
            </a:r>
            <a:r>
              <a:rPr lang="en-US" altLang="en-US" sz="2400" dirty="0">
                <a:latin typeface="Century Gothic" panose="020B0502020202020204" pitchFamily="34" charset="0"/>
              </a:rPr>
              <a:t>	</a:t>
            </a:r>
          </a:p>
        </p:txBody>
      </p:sp>
      <p:sp>
        <p:nvSpPr>
          <p:cNvPr id="4" name="Slide Number Placeholder 3"/>
          <p:cNvSpPr>
            <a:spLocks noGrp="1"/>
          </p:cNvSpPr>
          <p:nvPr>
            <p:ph type="sldNum" sz="quarter" idx="4294967295"/>
          </p:nvPr>
        </p:nvSpPr>
        <p:spPr>
          <a:xfrm>
            <a:off x="8839200" y="6553200"/>
            <a:ext cx="255587" cy="155575"/>
          </a:xfrm>
          <a:prstGeom prst="rect">
            <a:avLst/>
          </a:prstGeom>
        </p:spPr>
        <p:txBody>
          <a:bodyPr/>
          <a:lstStyle/>
          <a:p>
            <a:pPr>
              <a:defRPr/>
            </a:pPr>
            <a:fld id="{004D4E9D-3084-4904-AD31-9320899207AA}" type="slidenum">
              <a:rPr>
                <a:solidFill>
                  <a:schemeClr val="bg1"/>
                </a:solidFill>
              </a:rPr>
              <a:pPr>
                <a:defRPr/>
              </a:pPr>
              <a:t>22</a:t>
            </a:fld>
            <a:endParaRPr dirty="0">
              <a:solidFill>
                <a:schemeClr val="bg1"/>
              </a:solidFill>
            </a:endParaRPr>
          </a:p>
        </p:txBody>
      </p:sp>
      <p:sp>
        <p:nvSpPr>
          <p:cNvPr id="2" name="TextBox 1"/>
          <p:cNvSpPr txBox="1"/>
          <p:nvPr/>
        </p:nvSpPr>
        <p:spPr>
          <a:xfrm>
            <a:off x="737191" y="1874843"/>
            <a:ext cx="8077200" cy="2585323"/>
          </a:xfrm>
          <a:prstGeom prst="rect">
            <a:avLst/>
          </a:prstGeom>
          <a:noFill/>
        </p:spPr>
        <p:txBody>
          <a:bodyPr wrap="square" numCol="2" rtlCol="0">
            <a:spAutoFit/>
          </a:bodyPr>
          <a:lstStyle/>
          <a:p>
            <a:pPr marL="742950" lvl="1" indent="-285750">
              <a:buFont typeface="Arial" panose="020B0604020202020204" pitchFamily="34" charset="0"/>
              <a:buChar char="•"/>
            </a:pPr>
            <a:r>
              <a:rPr lang="en-US" sz="1600" dirty="0">
                <a:solidFill>
                  <a:schemeClr val="tx1">
                    <a:lumMod val="75000"/>
                    <a:lumOff val="25000"/>
                  </a:schemeClr>
                </a:solidFill>
              </a:rPr>
              <a:t>Claims/appeals resolution</a:t>
            </a:r>
          </a:p>
          <a:p>
            <a:pPr marL="742950" lvl="1" indent="-285750">
              <a:buFont typeface="Arial" panose="020B0604020202020204" pitchFamily="34" charset="0"/>
              <a:buChar char="•"/>
            </a:pPr>
            <a:r>
              <a:rPr lang="en-US" sz="1600" dirty="0">
                <a:solidFill>
                  <a:schemeClr val="tx1">
                    <a:lumMod val="75000"/>
                    <a:lumOff val="25000"/>
                  </a:schemeClr>
                </a:solidFill>
              </a:rPr>
              <a:t>Billing errors</a:t>
            </a:r>
          </a:p>
          <a:p>
            <a:pPr marL="742950" lvl="1" indent="-285750">
              <a:buFont typeface="Arial" panose="020B0604020202020204" pitchFamily="34" charset="0"/>
              <a:buChar char="•"/>
            </a:pPr>
            <a:r>
              <a:rPr lang="en-US" sz="1600" dirty="0">
                <a:solidFill>
                  <a:schemeClr val="tx1">
                    <a:lumMod val="75000"/>
                    <a:lumOff val="25000"/>
                  </a:schemeClr>
                </a:solidFill>
              </a:rPr>
              <a:t>Prior authorization requests</a:t>
            </a:r>
          </a:p>
          <a:p>
            <a:pPr marL="742950" lvl="1" indent="-285750">
              <a:buFont typeface="Arial" panose="020B0604020202020204" pitchFamily="34" charset="0"/>
              <a:buChar char="•"/>
            </a:pPr>
            <a:endParaRPr lang="en-US" sz="1600" dirty="0">
              <a:solidFill>
                <a:schemeClr val="tx1">
                  <a:lumMod val="75000"/>
                  <a:lumOff val="25000"/>
                </a:schemeClr>
              </a:solidFill>
            </a:endParaRPr>
          </a:p>
          <a:p>
            <a:pPr marL="742950" lvl="1" indent="-285750">
              <a:buFont typeface="Arial" panose="020B0604020202020204" pitchFamily="34" charset="0"/>
              <a:buChar char="•"/>
            </a:pPr>
            <a:endParaRPr lang="en-US" sz="1600" dirty="0">
              <a:solidFill>
                <a:schemeClr val="tx1">
                  <a:lumMod val="75000"/>
                  <a:lumOff val="25000"/>
                </a:schemeClr>
              </a:solidFill>
            </a:endParaRPr>
          </a:p>
          <a:p>
            <a:pPr marL="742950" lvl="1" indent="-285750">
              <a:buFont typeface="Arial" panose="020B0604020202020204" pitchFamily="34" charset="0"/>
              <a:buChar char="•"/>
            </a:pPr>
            <a:endParaRPr lang="en-US" sz="1600" dirty="0">
              <a:solidFill>
                <a:schemeClr val="tx1">
                  <a:lumMod val="75000"/>
                  <a:lumOff val="25000"/>
                </a:schemeClr>
              </a:solidFill>
            </a:endParaRPr>
          </a:p>
          <a:p>
            <a:pPr marL="742950" lvl="1" indent="-285750">
              <a:buFont typeface="Arial" panose="020B0604020202020204" pitchFamily="34" charset="0"/>
              <a:buChar char="•"/>
            </a:pPr>
            <a:endParaRPr lang="en-US" sz="1600" dirty="0">
              <a:solidFill>
                <a:schemeClr val="tx1">
                  <a:lumMod val="75000"/>
                  <a:lumOff val="25000"/>
                </a:schemeClr>
              </a:solidFill>
            </a:endParaRPr>
          </a:p>
          <a:p>
            <a:pPr marL="742950" lvl="1" indent="-285750">
              <a:buFont typeface="Arial" panose="020B0604020202020204" pitchFamily="34" charset="0"/>
              <a:buChar char="•"/>
            </a:pPr>
            <a:endParaRPr lang="en-US" sz="1600" dirty="0">
              <a:solidFill>
                <a:schemeClr val="tx1">
                  <a:lumMod val="75000"/>
                  <a:lumOff val="25000"/>
                </a:schemeClr>
              </a:solidFill>
            </a:endParaRPr>
          </a:p>
          <a:p>
            <a:pPr marL="742950" lvl="1" indent="-285750">
              <a:buFont typeface="Arial" panose="020B0604020202020204" pitchFamily="34" charset="0"/>
              <a:buChar char="•"/>
            </a:pPr>
            <a:endParaRPr lang="en-US" sz="1600" dirty="0">
              <a:solidFill>
                <a:schemeClr val="tx1">
                  <a:lumMod val="75000"/>
                  <a:lumOff val="25000"/>
                </a:schemeClr>
              </a:solidFill>
            </a:endParaRPr>
          </a:p>
          <a:p>
            <a:pPr marL="742950" lvl="1" indent="-285750">
              <a:buFont typeface="Arial" panose="020B0604020202020204" pitchFamily="34" charset="0"/>
              <a:buChar char="•"/>
            </a:pPr>
            <a:endParaRPr lang="en-US" sz="1600" dirty="0">
              <a:solidFill>
                <a:schemeClr val="tx1">
                  <a:lumMod val="75000"/>
                  <a:lumOff val="25000"/>
                </a:schemeClr>
              </a:solidFill>
            </a:endParaRPr>
          </a:p>
          <a:p>
            <a:pPr marL="742950" lvl="1" indent="-285750">
              <a:buFont typeface="Arial" panose="020B0604020202020204" pitchFamily="34" charset="0"/>
              <a:buChar char="•"/>
            </a:pPr>
            <a:r>
              <a:rPr lang="en-US" sz="1600" dirty="0">
                <a:solidFill>
                  <a:schemeClr val="tx1">
                    <a:lumMod val="75000"/>
                    <a:lumOff val="25000"/>
                  </a:schemeClr>
                </a:solidFill>
              </a:rPr>
              <a:t>Coordination of care</a:t>
            </a:r>
          </a:p>
          <a:p>
            <a:pPr marL="742950" lvl="1" indent="-285750">
              <a:buFont typeface="Arial" panose="020B0604020202020204" pitchFamily="34" charset="0"/>
              <a:buChar char="•"/>
            </a:pPr>
            <a:r>
              <a:rPr lang="en-US" sz="1600" dirty="0">
                <a:solidFill>
                  <a:schemeClr val="tx1">
                    <a:lumMod val="75000"/>
                    <a:lumOff val="25000"/>
                  </a:schemeClr>
                </a:solidFill>
              </a:rPr>
              <a:t>Step-therapy</a:t>
            </a:r>
          </a:p>
          <a:p>
            <a:pPr marL="742950" lvl="1" indent="-285750">
              <a:buFont typeface="Arial" panose="020B0604020202020204" pitchFamily="34" charset="0"/>
              <a:buChar char="•"/>
            </a:pPr>
            <a:r>
              <a:rPr lang="en-US" sz="1600" dirty="0">
                <a:solidFill>
                  <a:schemeClr val="tx1">
                    <a:lumMod val="75000"/>
                    <a:lumOff val="25000"/>
                  </a:schemeClr>
                </a:solidFill>
              </a:rPr>
              <a:t>Reduce stress and anxiety of dealing with insurance carrier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6" name="Picture 5">
            <a:extLst>
              <a:ext uri="{FF2B5EF4-FFF2-40B4-BE49-F238E27FC236}">
                <a16:creationId xmlns:a16="http://schemas.microsoft.com/office/drawing/2014/main" id="{9A56C742-BB15-466D-B16E-E7AD95FC594F}"/>
              </a:ext>
            </a:extLst>
          </p:cNvPr>
          <p:cNvPicPr>
            <a:picLocks noChangeAspect="1"/>
          </p:cNvPicPr>
          <p:nvPr/>
        </p:nvPicPr>
        <p:blipFill rotWithShape="1">
          <a:blip r:embed="rId3">
            <a:extLst>
              <a:ext uri="{28A0092B-C50C-407E-A947-70E740481C1C}">
                <a14:useLocalDpi xmlns:a14="http://schemas.microsoft.com/office/drawing/2010/main" val="0"/>
              </a:ext>
            </a:extLst>
          </a:blip>
          <a:srcRect r="9845"/>
          <a:stretch/>
        </p:blipFill>
        <p:spPr>
          <a:xfrm>
            <a:off x="3276602" y="247501"/>
            <a:ext cx="1676400" cy="558800"/>
          </a:xfrm>
          <a:prstGeom prst="rect">
            <a:avLst/>
          </a:prstGeom>
        </p:spPr>
      </p:pic>
      <p:pic>
        <p:nvPicPr>
          <p:cNvPr id="4098" name="Picture 2">
            <a:extLst>
              <a:ext uri="{FF2B5EF4-FFF2-40B4-BE49-F238E27FC236}">
                <a16:creationId xmlns:a16="http://schemas.microsoft.com/office/drawing/2014/main" id="{24267071-7958-46B5-9A1C-7FC5951CD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78372"/>
            <a:ext cx="6381750" cy="278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Box 2">
            <a:extLst>
              <a:ext uri="{FF2B5EF4-FFF2-40B4-BE49-F238E27FC236}">
                <a16:creationId xmlns:a16="http://schemas.microsoft.com/office/drawing/2014/main" id="{7E09E91E-1BD4-498E-930F-8C18D36954C2}"/>
              </a:ext>
            </a:extLst>
          </p:cNvPr>
          <p:cNvSpPr txBox="1"/>
          <p:nvPr/>
        </p:nvSpPr>
        <p:spPr>
          <a:xfrm>
            <a:off x="685800" y="1143000"/>
            <a:ext cx="8153400" cy="584775"/>
          </a:xfrm>
          <a:prstGeom prst="rect">
            <a:avLst/>
          </a:prstGeom>
          <a:noFill/>
        </p:spPr>
        <p:txBody>
          <a:bodyPr wrap="square" rtlCol="0">
            <a:spAutoFit/>
          </a:bodyPr>
          <a:lstStyle/>
          <a:p>
            <a:r>
              <a:rPr lang="en-US" sz="1600" dirty="0">
                <a:solidFill>
                  <a:schemeClr val="tx1">
                    <a:lumMod val="75000"/>
                    <a:lumOff val="25000"/>
                  </a:schemeClr>
                </a:solidFill>
              </a:rPr>
              <a:t>The Claims Advocacy Team is ready to assist you and your family members with benefit-related issues and concerns such as:</a:t>
            </a:r>
          </a:p>
        </p:txBody>
      </p:sp>
      <p:sp>
        <p:nvSpPr>
          <p:cNvPr id="8" name="TextBox 7">
            <a:extLst>
              <a:ext uri="{FF2B5EF4-FFF2-40B4-BE49-F238E27FC236}">
                <a16:creationId xmlns:a16="http://schemas.microsoft.com/office/drawing/2014/main" id="{3B0455AB-8648-46E5-A0B0-9EAF76AF799D}"/>
              </a:ext>
            </a:extLst>
          </p:cNvPr>
          <p:cNvSpPr txBox="1"/>
          <p:nvPr/>
        </p:nvSpPr>
        <p:spPr>
          <a:xfrm>
            <a:off x="685800" y="3093597"/>
            <a:ext cx="8284535" cy="584775"/>
          </a:xfrm>
          <a:prstGeom prst="rect">
            <a:avLst/>
          </a:prstGeom>
          <a:noFill/>
        </p:spPr>
        <p:txBody>
          <a:bodyPr wrap="square" rtlCol="0">
            <a:spAutoFit/>
          </a:bodyPr>
          <a:lstStyle/>
          <a:p>
            <a:r>
              <a:rPr lang="en-US" sz="1600" b="1" dirty="0">
                <a:solidFill>
                  <a:schemeClr val="tx1">
                    <a:lumMod val="75000"/>
                    <a:lumOff val="25000"/>
                  </a:schemeClr>
                </a:solidFill>
              </a:rPr>
              <a:t>Kim Carpenter 404.847.1650 or email </a:t>
            </a:r>
            <a:r>
              <a:rPr lang="en-US" sz="1600" dirty="0">
                <a:solidFill>
                  <a:schemeClr val="tx1">
                    <a:lumMod val="75000"/>
                    <a:lumOff val="25000"/>
                  </a:schemeClr>
                </a:solidFill>
              </a:rPr>
              <a:t>kcarpenter@mcgriff.com. Please do not send HIPAA information freely (unsecured). </a:t>
            </a:r>
          </a:p>
        </p:txBody>
      </p:sp>
    </p:spTree>
    <p:extLst>
      <p:ext uri="{BB962C8B-B14F-4D97-AF65-F5344CB8AC3E}">
        <p14:creationId xmlns:p14="http://schemas.microsoft.com/office/powerpoint/2010/main" val="1384442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CAC7D1-5D0F-4BA0-9C1F-A522C3CC26B6}"/>
              </a:ext>
            </a:extLst>
          </p:cNvPr>
          <p:cNvSpPr>
            <a:spLocks noGrp="1"/>
          </p:cNvSpPr>
          <p:nvPr>
            <p:ph type="ctrTitle"/>
          </p:nvPr>
        </p:nvSpPr>
        <p:spPr>
          <a:xfrm>
            <a:off x="6477000" y="228601"/>
            <a:ext cx="2514600" cy="609599"/>
          </a:xfrm>
        </p:spPr>
        <p:txBody>
          <a:bodyPr/>
          <a:lstStyle/>
          <a:p>
            <a:pPr algn="ctr"/>
            <a:r>
              <a:rPr lang="en-US" dirty="0">
                <a:latin typeface="Calibri" panose="020F0502020204030204" pitchFamily="34" charset="0"/>
                <a:cs typeface="Calibri" panose="020F0502020204030204" pitchFamily="34" charset="0"/>
              </a:rPr>
              <a:t>2025 Rates</a:t>
            </a:r>
          </a:p>
        </p:txBody>
      </p:sp>
      <p:sp>
        <p:nvSpPr>
          <p:cNvPr id="4" name="Slide Number Placeholder 3"/>
          <p:cNvSpPr>
            <a:spLocks noGrp="1"/>
          </p:cNvSpPr>
          <p:nvPr>
            <p:ph type="sldNum" sz="quarter" idx="4294967295"/>
          </p:nvPr>
        </p:nvSpPr>
        <p:spPr>
          <a:xfrm>
            <a:off x="8610600" y="6553200"/>
            <a:ext cx="533400" cy="200025"/>
          </a:xfrm>
          <a:prstGeom prst="rect">
            <a:avLst/>
          </a:prstGeom>
        </p:spPr>
        <p:txBody>
          <a:bodyPr/>
          <a:lstStyle/>
          <a:p>
            <a:pPr>
              <a:defRPr/>
            </a:pPr>
            <a:fld id="{27D02242-0EBF-49AF-A80D-00B1C452C329}" type="slidenum">
              <a:rPr>
                <a:solidFill>
                  <a:schemeClr val="bg1"/>
                </a:solidFill>
              </a:rPr>
              <a:pPr>
                <a:defRPr/>
              </a:pPr>
              <a:t>23</a:t>
            </a:fld>
            <a:endParaRPr dirty="0">
              <a:solidFill>
                <a:schemeClr val="bg1"/>
              </a:solidFill>
            </a:endParaRPr>
          </a:p>
        </p:txBody>
      </p:sp>
      <p:graphicFrame>
        <p:nvGraphicFramePr>
          <p:cNvPr id="5" name="Table 4">
            <a:extLst>
              <a:ext uri="{FF2B5EF4-FFF2-40B4-BE49-F238E27FC236}">
                <a16:creationId xmlns:a16="http://schemas.microsoft.com/office/drawing/2014/main" id="{AFAD9DEF-82E6-448B-B944-D2ACFE00B604}"/>
              </a:ext>
            </a:extLst>
          </p:cNvPr>
          <p:cNvGraphicFramePr>
            <a:graphicFrameLocks noGrp="1"/>
          </p:cNvGraphicFramePr>
          <p:nvPr>
            <p:extLst>
              <p:ext uri="{D42A27DB-BD31-4B8C-83A1-F6EECF244321}">
                <p14:modId xmlns:p14="http://schemas.microsoft.com/office/powerpoint/2010/main" val="398800585"/>
              </p:ext>
            </p:extLst>
          </p:nvPr>
        </p:nvGraphicFramePr>
        <p:xfrm>
          <a:off x="990600" y="1676400"/>
          <a:ext cx="3448962" cy="3736210"/>
        </p:xfrm>
        <a:graphic>
          <a:graphicData uri="http://schemas.openxmlformats.org/drawingml/2006/table">
            <a:tbl>
              <a:tblPr firstRow="1" firstCol="1" bandRow="1">
                <a:tableStyleId>{5C22544A-7EE6-4342-B048-85BDC9FD1C3A}</a:tableStyleId>
              </a:tblPr>
              <a:tblGrid>
                <a:gridCol w="2001162">
                  <a:extLst>
                    <a:ext uri="{9D8B030D-6E8A-4147-A177-3AD203B41FA5}">
                      <a16:colId xmlns:a16="http://schemas.microsoft.com/office/drawing/2014/main" val="2800258650"/>
                    </a:ext>
                  </a:extLst>
                </a:gridCol>
                <a:gridCol w="1447800">
                  <a:extLst>
                    <a:ext uri="{9D8B030D-6E8A-4147-A177-3AD203B41FA5}">
                      <a16:colId xmlns:a16="http://schemas.microsoft.com/office/drawing/2014/main" val="2535949678"/>
                    </a:ext>
                  </a:extLst>
                </a:gridCol>
              </a:tblGrid>
              <a:tr h="191979">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41739" marR="41739" marT="0" marB="0" anchor="b"/>
                </a:tc>
                <a:tc>
                  <a:txBody>
                    <a:bodyPr/>
                    <a:lstStyle/>
                    <a:p>
                      <a:endParaRPr lang="en-US" dirty="0"/>
                    </a:p>
                  </a:txBody>
                  <a:tcPr/>
                </a:tc>
                <a:extLst>
                  <a:ext uri="{0D108BD9-81ED-4DB2-BD59-A6C34878D82A}">
                    <a16:rowId xmlns:a16="http://schemas.microsoft.com/office/drawing/2014/main" val="4151468691"/>
                  </a:ext>
                </a:extLst>
              </a:tr>
              <a:tr h="310650">
                <a:tc>
                  <a:txBody>
                    <a:bodyPr/>
                    <a:lstStyle/>
                    <a:p>
                      <a:pPr algn="ctr">
                        <a:lnSpc>
                          <a:spcPct val="107000"/>
                        </a:lnSpc>
                      </a:pPr>
                      <a:r>
                        <a:rPr lang="en-US" sz="1100" dirty="0">
                          <a:effectLst/>
                          <a:latin typeface="Calibri" panose="020F0502020204030204" pitchFamily="34" charset="0"/>
                          <a:cs typeface="Times New Roman" panose="02020603050405020304" pitchFamily="18" charset="0"/>
                        </a:rPr>
                        <a:t>MEDICAL</a:t>
                      </a:r>
                    </a:p>
                  </a:txBody>
                  <a:tcPr marL="41739" marR="41739" marT="0" marB="0" anchor="b"/>
                </a:tc>
                <a:tc>
                  <a:txBody>
                    <a:bodyPr/>
                    <a:lstStyle/>
                    <a:p>
                      <a:pPr marL="0" marR="0" algn="ctr">
                        <a:lnSpc>
                          <a:spcPct val="107000"/>
                        </a:lnSpc>
                        <a:spcBef>
                          <a:spcPts val="0"/>
                        </a:spcBef>
                        <a:spcAft>
                          <a:spcPts val="0"/>
                        </a:spcAft>
                      </a:pPr>
                      <a:r>
                        <a:rPr lang="en-US" sz="1100" dirty="0">
                          <a:solidFill>
                            <a:schemeClr val="bg1"/>
                          </a:solidFill>
                          <a:effectLst/>
                          <a:latin typeface="+mn-lt"/>
                        </a:rPr>
                        <a:t>Bi-weekly Premium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1"/>
                    </a:solidFill>
                  </a:tcPr>
                </a:tc>
                <a:extLst>
                  <a:ext uri="{0D108BD9-81ED-4DB2-BD59-A6C34878D82A}">
                    <a16:rowId xmlns:a16="http://schemas.microsoft.com/office/drawing/2014/main" val="602547325"/>
                  </a:ext>
                </a:extLst>
              </a:tr>
              <a:tr h="564076">
                <a:tc>
                  <a:txBody>
                    <a:bodyPr/>
                    <a:lstStyle/>
                    <a:p>
                      <a:pPr marL="0" marR="0" algn="ctr">
                        <a:lnSpc>
                          <a:spcPct val="107000"/>
                        </a:lnSpc>
                        <a:spcBef>
                          <a:spcPts val="0"/>
                        </a:spcBef>
                        <a:spcAft>
                          <a:spcPts val="0"/>
                        </a:spcAft>
                      </a:pPr>
                      <a:r>
                        <a:rPr lang="en-US" sz="1100" dirty="0">
                          <a:solidFill>
                            <a:schemeClr val="tx1"/>
                          </a:solidFill>
                          <a:effectLst/>
                          <a:latin typeface="+mn-lt"/>
                        </a:rPr>
                        <a:t>HDHP Plan with HSA</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5">
                        <a:lumMod val="60000"/>
                        <a:lumOff val="40000"/>
                      </a:schemeClr>
                    </a:solidFill>
                  </a:tcPr>
                </a:tc>
                <a:tc>
                  <a:txBody>
                    <a:bodyPr/>
                    <a:lstStyle/>
                    <a:p>
                      <a:pPr marL="0" marR="0" algn="ctr">
                        <a:lnSpc>
                          <a:spcPct val="107000"/>
                        </a:lnSpc>
                        <a:spcBef>
                          <a:spcPts val="0"/>
                        </a:spcBef>
                        <a:spcAft>
                          <a:spcPts val="0"/>
                        </a:spcAft>
                      </a:pPr>
                      <a:r>
                        <a:rPr lang="en-US" sz="1100" dirty="0">
                          <a:solidFill>
                            <a:schemeClr val="bg1"/>
                          </a:solidFill>
                          <a:effectLst/>
                          <a:latin typeface="+mn-lt"/>
                        </a:rPr>
                        <a:t>2025 Employee Rate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1"/>
                    </a:solidFill>
                  </a:tcPr>
                </a:tc>
                <a:extLst>
                  <a:ext uri="{0D108BD9-81ED-4DB2-BD59-A6C34878D82A}">
                    <a16:rowId xmlns:a16="http://schemas.microsoft.com/office/drawing/2014/main" val="1840847568"/>
                  </a:ext>
                </a:extLst>
              </a:tr>
              <a:tr h="191979">
                <a:tc>
                  <a:txBody>
                    <a:bodyPr/>
                    <a:lstStyle/>
                    <a:p>
                      <a:pPr marL="0" marR="0" algn="ctr">
                        <a:lnSpc>
                          <a:spcPct val="107000"/>
                        </a:lnSpc>
                        <a:spcBef>
                          <a:spcPts val="0"/>
                        </a:spcBef>
                        <a:spcAft>
                          <a:spcPts val="0"/>
                        </a:spcAft>
                      </a:pPr>
                      <a:r>
                        <a:rPr lang="en-US" sz="1100" dirty="0">
                          <a:effectLst/>
                          <a:latin typeface="+mn-lt"/>
                        </a:rPr>
                        <a:t>Employee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$112.90</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2952877247"/>
                  </a:ext>
                </a:extLst>
              </a:tr>
              <a:tr h="191979">
                <a:tc>
                  <a:txBody>
                    <a:bodyPr/>
                    <a:lstStyle/>
                    <a:p>
                      <a:pPr marL="0" marR="0" algn="ctr">
                        <a:lnSpc>
                          <a:spcPct val="107000"/>
                        </a:lnSpc>
                        <a:spcBef>
                          <a:spcPts val="0"/>
                        </a:spcBef>
                        <a:spcAft>
                          <a:spcPts val="0"/>
                        </a:spcAft>
                      </a:pPr>
                      <a:r>
                        <a:rPr lang="en-US" sz="1100" dirty="0">
                          <a:effectLst/>
                          <a:latin typeface="+mn-lt"/>
                        </a:rPr>
                        <a:t>Employee + Spouse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$431.69</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1846300414"/>
                  </a:ext>
                </a:extLst>
              </a:tr>
              <a:tr h="191979">
                <a:tc>
                  <a:txBody>
                    <a:bodyPr/>
                    <a:lstStyle/>
                    <a:p>
                      <a:pPr marL="0" marR="0" algn="ctr">
                        <a:lnSpc>
                          <a:spcPct val="107000"/>
                        </a:lnSpc>
                        <a:spcBef>
                          <a:spcPts val="0"/>
                        </a:spcBef>
                        <a:spcAft>
                          <a:spcPts val="0"/>
                        </a:spcAft>
                      </a:pPr>
                      <a:r>
                        <a:rPr lang="en-US" sz="1100" dirty="0">
                          <a:effectLst/>
                          <a:latin typeface="+mn-lt"/>
                        </a:rPr>
                        <a:t>Employee + Child(ren)</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$439.34</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2721245418"/>
                  </a:ext>
                </a:extLst>
              </a:tr>
              <a:tr h="191979">
                <a:tc>
                  <a:txBody>
                    <a:bodyPr/>
                    <a:lstStyle/>
                    <a:p>
                      <a:pPr marL="0" marR="0" algn="ctr">
                        <a:lnSpc>
                          <a:spcPct val="107000"/>
                        </a:lnSpc>
                        <a:spcBef>
                          <a:spcPts val="0"/>
                        </a:spcBef>
                        <a:spcAft>
                          <a:spcPts val="0"/>
                        </a:spcAft>
                      </a:pPr>
                      <a:r>
                        <a:rPr lang="en-US" sz="1100" dirty="0">
                          <a:effectLst/>
                          <a:latin typeface="+mn-lt"/>
                        </a:rPr>
                        <a:t>Employee + Family</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$508.98</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1253985981"/>
                  </a:ext>
                </a:extLst>
              </a:tr>
              <a:tr h="191979">
                <a:tc>
                  <a:txBody>
                    <a:bodyPr/>
                    <a:lstStyle/>
                    <a:p>
                      <a:pPr algn="ctr">
                        <a:lnSpc>
                          <a:spcPct val="107000"/>
                        </a:lnSpc>
                      </a:pPr>
                      <a:endParaRPr lang="en-US" sz="1100">
                        <a:effectLst/>
                        <a:latin typeface="+mn-lt"/>
                        <a:cs typeface="Times New Roman" panose="02020603050405020304" pitchFamily="18" charset="0"/>
                      </a:endParaRPr>
                    </a:p>
                  </a:txBody>
                  <a:tcPr marL="41739" marR="41739" marT="0" marB="0" anchor="b"/>
                </a:tc>
                <a:tc>
                  <a:txBody>
                    <a:bodyPr/>
                    <a:lstStyle/>
                    <a:p>
                      <a:pPr algn="ctr">
                        <a:lnSpc>
                          <a:spcPct val="107000"/>
                        </a:lnSpc>
                      </a:pPr>
                      <a:endParaRPr lang="en-US" sz="1100">
                        <a:effectLst/>
                        <a:latin typeface="+mn-lt"/>
                        <a:cs typeface="Times New Roman" panose="02020603050405020304" pitchFamily="18" charset="0"/>
                      </a:endParaRPr>
                    </a:p>
                  </a:txBody>
                  <a:tcPr marL="41739" marR="41739" marT="0" marB="0" anchor="b"/>
                </a:tc>
                <a:extLst>
                  <a:ext uri="{0D108BD9-81ED-4DB2-BD59-A6C34878D82A}">
                    <a16:rowId xmlns:a16="http://schemas.microsoft.com/office/drawing/2014/main" val="2325626937"/>
                  </a:ext>
                </a:extLst>
              </a:tr>
              <a:tr h="575934">
                <a:tc>
                  <a:txBody>
                    <a:bodyPr/>
                    <a:lstStyle/>
                    <a:p>
                      <a:pPr marL="0" marR="0" algn="ctr">
                        <a:lnSpc>
                          <a:spcPct val="107000"/>
                        </a:lnSpc>
                        <a:spcBef>
                          <a:spcPts val="0"/>
                        </a:spcBef>
                        <a:spcAft>
                          <a:spcPts val="0"/>
                        </a:spcAft>
                      </a:pPr>
                      <a:r>
                        <a:rPr lang="en-US" sz="1100" dirty="0">
                          <a:solidFill>
                            <a:schemeClr val="tx1"/>
                          </a:solidFill>
                          <a:effectLst/>
                          <a:latin typeface="+mn-lt"/>
                        </a:rPr>
                        <a:t>Gold PPO Plan</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5">
                        <a:lumMod val="60000"/>
                        <a:lumOff val="40000"/>
                      </a:schemeClr>
                    </a:solidFill>
                  </a:tcPr>
                </a:tc>
                <a:tc>
                  <a:txBody>
                    <a:bodyPr/>
                    <a:lstStyle/>
                    <a:p>
                      <a:pPr marL="0" marR="0" algn="ctr">
                        <a:lnSpc>
                          <a:spcPct val="107000"/>
                        </a:lnSpc>
                        <a:spcBef>
                          <a:spcPts val="0"/>
                        </a:spcBef>
                        <a:spcAft>
                          <a:spcPts val="0"/>
                        </a:spcAft>
                      </a:pPr>
                      <a:r>
                        <a:rPr lang="en-US" sz="1100" dirty="0">
                          <a:solidFill>
                            <a:schemeClr val="bg1"/>
                          </a:solidFill>
                          <a:effectLst/>
                          <a:latin typeface="+mn-lt"/>
                        </a:rPr>
                        <a:t>2025 Employee Rate</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1"/>
                    </a:solidFill>
                  </a:tcPr>
                </a:tc>
                <a:extLst>
                  <a:ext uri="{0D108BD9-81ED-4DB2-BD59-A6C34878D82A}">
                    <a16:rowId xmlns:a16="http://schemas.microsoft.com/office/drawing/2014/main" val="3854000692"/>
                  </a:ext>
                </a:extLst>
              </a:tr>
              <a:tr h="191979">
                <a:tc>
                  <a:txBody>
                    <a:bodyPr/>
                    <a:lstStyle/>
                    <a:p>
                      <a:pPr marL="0" marR="0" algn="ctr">
                        <a:lnSpc>
                          <a:spcPct val="107000"/>
                        </a:lnSpc>
                        <a:spcBef>
                          <a:spcPts val="0"/>
                        </a:spcBef>
                        <a:spcAft>
                          <a:spcPts val="0"/>
                        </a:spcAft>
                      </a:pPr>
                      <a:r>
                        <a:rPr lang="en-US" sz="1100" dirty="0">
                          <a:effectLst/>
                          <a:latin typeface="+mn-lt"/>
                        </a:rPr>
                        <a:t>Employee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$280.91</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2893810090"/>
                  </a:ext>
                </a:extLst>
              </a:tr>
              <a:tr h="191979">
                <a:tc>
                  <a:txBody>
                    <a:bodyPr/>
                    <a:lstStyle/>
                    <a:p>
                      <a:pPr marL="0" marR="0" algn="ctr">
                        <a:lnSpc>
                          <a:spcPct val="107000"/>
                        </a:lnSpc>
                        <a:spcBef>
                          <a:spcPts val="0"/>
                        </a:spcBef>
                        <a:spcAft>
                          <a:spcPts val="0"/>
                        </a:spcAft>
                      </a:pPr>
                      <a:r>
                        <a:rPr lang="en-US" sz="1100" dirty="0">
                          <a:effectLst/>
                          <a:latin typeface="+mn-lt"/>
                        </a:rPr>
                        <a:t>Employee + Spouse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$805.57</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4120789699"/>
                  </a:ext>
                </a:extLst>
              </a:tr>
              <a:tr h="191979">
                <a:tc>
                  <a:txBody>
                    <a:bodyPr/>
                    <a:lstStyle/>
                    <a:p>
                      <a:pPr marL="0" marR="0" algn="ctr">
                        <a:lnSpc>
                          <a:spcPct val="107000"/>
                        </a:lnSpc>
                        <a:spcBef>
                          <a:spcPts val="0"/>
                        </a:spcBef>
                        <a:spcAft>
                          <a:spcPts val="0"/>
                        </a:spcAft>
                      </a:pPr>
                      <a:r>
                        <a:rPr lang="en-US" sz="1100" dirty="0">
                          <a:effectLst/>
                          <a:latin typeface="+mn-lt"/>
                        </a:rPr>
                        <a:t>Employee + Child(ren)</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$728.76</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1350521859"/>
                  </a:ext>
                </a:extLst>
              </a:tr>
              <a:tr h="191979">
                <a:tc>
                  <a:txBody>
                    <a:bodyPr/>
                    <a:lstStyle/>
                    <a:p>
                      <a:pPr marL="0" marR="0" algn="ctr">
                        <a:lnSpc>
                          <a:spcPct val="107000"/>
                        </a:lnSpc>
                        <a:spcBef>
                          <a:spcPts val="0"/>
                        </a:spcBef>
                        <a:spcAft>
                          <a:spcPts val="0"/>
                        </a:spcAft>
                      </a:pPr>
                      <a:r>
                        <a:rPr lang="en-US" sz="1100" dirty="0">
                          <a:effectLst/>
                          <a:latin typeface="+mn-lt"/>
                        </a:rPr>
                        <a:t>Employee+ Family</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$825.08</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901227657"/>
                  </a:ext>
                </a:extLst>
              </a:tr>
              <a:tr h="191979">
                <a:tc>
                  <a:txBody>
                    <a:bodyPr/>
                    <a:lstStyle/>
                    <a:p>
                      <a:pPr algn="ctr">
                        <a:lnSpc>
                          <a:spcPct val="107000"/>
                        </a:lnSpc>
                      </a:pPr>
                      <a:endParaRPr lang="en-US" sz="1000" dirty="0">
                        <a:effectLst/>
                        <a:latin typeface="+mn-lt"/>
                        <a:cs typeface="Times New Roman" panose="02020603050405020304" pitchFamily="18" charset="0"/>
                      </a:endParaRPr>
                    </a:p>
                  </a:txBody>
                  <a:tcPr marL="41739" marR="41739" marT="0" marB="0" anchor="b"/>
                </a:tc>
                <a:tc>
                  <a:txBody>
                    <a:bodyPr/>
                    <a:lstStyle/>
                    <a:p>
                      <a:pPr algn="ctr">
                        <a:lnSpc>
                          <a:spcPct val="107000"/>
                        </a:lnSpc>
                      </a:pPr>
                      <a:endParaRPr lang="en-US" sz="1000" dirty="0">
                        <a:effectLst/>
                        <a:latin typeface="+mn-lt"/>
                        <a:cs typeface="Times New Roman" panose="02020603050405020304" pitchFamily="18" charset="0"/>
                      </a:endParaRPr>
                    </a:p>
                  </a:txBody>
                  <a:tcPr marL="41739" marR="41739" marT="0" marB="0" anchor="b"/>
                </a:tc>
                <a:extLst>
                  <a:ext uri="{0D108BD9-81ED-4DB2-BD59-A6C34878D82A}">
                    <a16:rowId xmlns:a16="http://schemas.microsoft.com/office/drawing/2014/main" val="2003424920"/>
                  </a:ext>
                </a:extLst>
              </a:tr>
            </a:tbl>
          </a:graphicData>
        </a:graphic>
      </p:graphicFrame>
      <p:graphicFrame>
        <p:nvGraphicFramePr>
          <p:cNvPr id="9" name="Table 8">
            <a:extLst>
              <a:ext uri="{FF2B5EF4-FFF2-40B4-BE49-F238E27FC236}">
                <a16:creationId xmlns:a16="http://schemas.microsoft.com/office/drawing/2014/main" id="{0699298F-4B42-193B-C758-15DB8319BB54}"/>
              </a:ext>
            </a:extLst>
          </p:cNvPr>
          <p:cNvGraphicFramePr>
            <a:graphicFrameLocks noGrp="1"/>
          </p:cNvGraphicFramePr>
          <p:nvPr>
            <p:extLst>
              <p:ext uri="{D42A27DB-BD31-4B8C-83A1-F6EECF244321}">
                <p14:modId xmlns:p14="http://schemas.microsoft.com/office/powerpoint/2010/main" val="197828723"/>
              </p:ext>
            </p:extLst>
          </p:nvPr>
        </p:nvGraphicFramePr>
        <p:xfrm>
          <a:off x="4581525" y="1676400"/>
          <a:ext cx="3448962" cy="3736210"/>
        </p:xfrm>
        <a:graphic>
          <a:graphicData uri="http://schemas.openxmlformats.org/drawingml/2006/table">
            <a:tbl>
              <a:tblPr firstRow="1" firstCol="1" bandRow="1">
                <a:tableStyleId>{5C22544A-7EE6-4342-B048-85BDC9FD1C3A}</a:tableStyleId>
              </a:tblPr>
              <a:tblGrid>
                <a:gridCol w="2001162">
                  <a:extLst>
                    <a:ext uri="{9D8B030D-6E8A-4147-A177-3AD203B41FA5}">
                      <a16:colId xmlns:a16="http://schemas.microsoft.com/office/drawing/2014/main" val="2800258650"/>
                    </a:ext>
                  </a:extLst>
                </a:gridCol>
                <a:gridCol w="1447800">
                  <a:extLst>
                    <a:ext uri="{9D8B030D-6E8A-4147-A177-3AD203B41FA5}">
                      <a16:colId xmlns:a16="http://schemas.microsoft.com/office/drawing/2014/main" val="2535949678"/>
                    </a:ext>
                  </a:extLst>
                </a:gridCol>
              </a:tblGrid>
              <a:tr h="191979">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41739" marR="41739" marT="0" marB="0" anchor="b"/>
                </a:tc>
                <a:tc>
                  <a:txBody>
                    <a:bodyPr/>
                    <a:lstStyle/>
                    <a:p>
                      <a:endParaRPr lang="en-US" dirty="0"/>
                    </a:p>
                  </a:txBody>
                  <a:tcPr/>
                </a:tc>
                <a:extLst>
                  <a:ext uri="{0D108BD9-81ED-4DB2-BD59-A6C34878D82A}">
                    <a16:rowId xmlns:a16="http://schemas.microsoft.com/office/drawing/2014/main" val="4151468691"/>
                  </a:ext>
                </a:extLst>
              </a:tr>
              <a:tr h="310650">
                <a:tc>
                  <a:txBody>
                    <a:bodyPr/>
                    <a:lstStyle/>
                    <a:p>
                      <a:pPr algn="ctr">
                        <a:lnSpc>
                          <a:spcPct val="107000"/>
                        </a:lnSpc>
                      </a:pPr>
                      <a:r>
                        <a:rPr lang="en-US" sz="1100" dirty="0">
                          <a:effectLst/>
                          <a:latin typeface="Calibri" panose="020F0502020204030204" pitchFamily="34" charset="0"/>
                          <a:cs typeface="Times New Roman" panose="02020603050405020304" pitchFamily="18" charset="0"/>
                        </a:rPr>
                        <a:t>DENTAL</a:t>
                      </a:r>
                    </a:p>
                  </a:txBody>
                  <a:tcPr marL="41739" marR="41739" marT="0" marB="0" anchor="b"/>
                </a:tc>
                <a:tc>
                  <a:txBody>
                    <a:bodyPr/>
                    <a:lstStyle/>
                    <a:p>
                      <a:pPr marL="0" marR="0" algn="ctr">
                        <a:lnSpc>
                          <a:spcPct val="107000"/>
                        </a:lnSpc>
                        <a:spcBef>
                          <a:spcPts val="0"/>
                        </a:spcBef>
                        <a:spcAft>
                          <a:spcPts val="0"/>
                        </a:spcAft>
                      </a:pPr>
                      <a:r>
                        <a:rPr lang="en-US" sz="1100" dirty="0">
                          <a:solidFill>
                            <a:schemeClr val="bg1"/>
                          </a:solidFill>
                          <a:effectLst/>
                          <a:latin typeface="+mn-lt"/>
                        </a:rPr>
                        <a:t>Bi-weekly Premium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1"/>
                    </a:solidFill>
                  </a:tcPr>
                </a:tc>
                <a:extLst>
                  <a:ext uri="{0D108BD9-81ED-4DB2-BD59-A6C34878D82A}">
                    <a16:rowId xmlns:a16="http://schemas.microsoft.com/office/drawing/2014/main" val="602547325"/>
                  </a:ext>
                </a:extLst>
              </a:tr>
              <a:tr h="564076">
                <a:tc>
                  <a:txBody>
                    <a:bodyPr/>
                    <a:lstStyle/>
                    <a:p>
                      <a:pPr marL="0" marR="0" algn="ctr">
                        <a:lnSpc>
                          <a:spcPct val="107000"/>
                        </a:lnSpc>
                        <a:spcBef>
                          <a:spcPts val="0"/>
                        </a:spcBef>
                        <a:spcAft>
                          <a:spcPts val="0"/>
                        </a:spcAft>
                      </a:pPr>
                      <a:r>
                        <a:rPr lang="en-US" sz="1100" dirty="0">
                          <a:solidFill>
                            <a:schemeClr val="tx1"/>
                          </a:solidFill>
                          <a:effectLst/>
                          <a:latin typeface="+mn-lt"/>
                          <a:ea typeface="Calibri" panose="020F0502020204030204" pitchFamily="34" charset="0"/>
                          <a:cs typeface="Times New Roman" panose="02020603050405020304" pitchFamily="18" charset="0"/>
                        </a:rPr>
                        <a:t>Cigna DHMO </a:t>
                      </a:r>
                    </a:p>
                  </a:txBody>
                  <a:tcPr marL="41739" marR="41739" marT="0" marB="0" anchor="b">
                    <a:solidFill>
                      <a:schemeClr val="accent5">
                        <a:lumMod val="60000"/>
                        <a:lumOff val="40000"/>
                      </a:schemeClr>
                    </a:solidFill>
                  </a:tcPr>
                </a:tc>
                <a:tc>
                  <a:txBody>
                    <a:bodyPr/>
                    <a:lstStyle/>
                    <a:p>
                      <a:pPr marL="0" marR="0" algn="ctr">
                        <a:lnSpc>
                          <a:spcPct val="107000"/>
                        </a:lnSpc>
                        <a:spcBef>
                          <a:spcPts val="0"/>
                        </a:spcBef>
                        <a:spcAft>
                          <a:spcPts val="0"/>
                        </a:spcAft>
                      </a:pPr>
                      <a:r>
                        <a:rPr lang="en-US" sz="1100" dirty="0">
                          <a:solidFill>
                            <a:schemeClr val="bg1"/>
                          </a:solidFill>
                          <a:effectLst/>
                          <a:latin typeface="+mn-lt"/>
                        </a:rPr>
                        <a:t>2025 Employee Rate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1"/>
                    </a:solidFill>
                  </a:tcPr>
                </a:tc>
                <a:extLst>
                  <a:ext uri="{0D108BD9-81ED-4DB2-BD59-A6C34878D82A}">
                    <a16:rowId xmlns:a16="http://schemas.microsoft.com/office/drawing/2014/main" val="1840847568"/>
                  </a:ext>
                </a:extLst>
              </a:tr>
              <a:tr h="191979">
                <a:tc>
                  <a:txBody>
                    <a:bodyPr/>
                    <a:lstStyle/>
                    <a:p>
                      <a:pPr marL="0" marR="0" algn="ctr">
                        <a:lnSpc>
                          <a:spcPct val="107000"/>
                        </a:lnSpc>
                        <a:spcBef>
                          <a:spcPts val="0"/>
                        </a:spcBef>
                        <a:spcAft>
                          <a:spcPts val="0"/>
                        </a:spcAft>
                      </a:pPr>
                      <a:r>
                        <a:rPr lang="en-US" sz="1100" dirty="0">
                          <a:effectLst/>
                          <a:latin typeface="+mn-lt"/>
                        </a:rPr>
                        <a:t>Employee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$9.21</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2952877247"/>
                  </a:ext>
                </a:extLst>
              </a:tr>
              <a:tr h="191979">
                <a:tc>
                  <a:txBody>
                    <a:bodyPr/>
                    <a:lstStyle/>
                    <a:p>
                      <a:pPr marL="0" marR="0" algn="ctr">
                        <a:lnSpc>
                          <a:spcPct val="107000"/>
                        </a:lnSpc>
                        <a:spcBef>
                          <a:spcPts val="0"/>
                        </a:spcBef>
                        <a:spcAft>
                          <a:spcPts val="0"/>
                        </a:spcAft>
                      </a:pPr>
                      <a:r>
                        <a:rPr lang="en-US" sz="1100" dirty="0">
                          <a:effectLst/>
                          <a:latin typeface="+mn-lt"/>
                        </a:rPr>
                        <a:t>Employee + Spouse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$16.83</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1846300414"/>
                  </a:ext>
                </a:extLst>
              </a:tr>
              <a:tr h="191979">
                <a:tc>
                  <a:txBody>
                    <a:bodyPr/>
                    <a:lstStyle/>
                    <a:p>
                      <a:pPr marL="0" marR="0" algn="ctr">
                        <a:lnSpc>
                          <a:spcPct val="107000"/>
                        </a:lnSpc>
                        <a:spcBef>
                          <a:spcPts val="0"/>
                        </a:spcBef>
                        <a:spcAft>
                          <a:spcPts val="0"/>
                        </a:spcAft>
                      </a:pPr>
                      <a:r>
                        <a:rPr lang="en-US" sz="1100" dirty="0">
                          <a:effectLst/>
                          <a:latin typeface="+mn-lt"/>
                        </a:rPr>
                        <a:t>Employee + Child(ren)</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$20.56</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2721245418"/>
                  </a:ext>
                </a:extLst>
              </a:tr>
              <a:tr h="191979">
                <a:tc>
                  <a:txBody>
                    <a:bodyPr/>
                    <a:lstStyle/>
                    <a:p>
                      <a:pPr marL="0" marR="0" algn="ctr">
                        <a:lnSpc>
                          <a:spcPct val="107000"/>
                        </a:lnSpc>
                        <a:spcBef>
                          <a:spcPts val="0"/>
                        </a:spcBef>
                        <a:spcAft>
                          <a:spcPts val="0"/>
                        </a:spcAft>
                      </a:pPr>
                      <a:r>
                        <a:rPr lang="en-US" sz="1100" dirty="0">
                          <a:effectLst/>
                          <a:latin typeface="+mn-lt"/>
                        </a:rPr>
                        <a:t>Employee + Family</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$30.16</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1253985981"/>
                  </a:ext>
                </a:extLst>
              </a:tr>
              <a:tr h="191979">
                <a:tc>
                  <a:txBody>
                    <a:bodyPr/>
                    <a:lstStyle/>
                    <a:p>
                      <a:pPr algn="ctr">
                        <a:lnSpc>
                          <a:spcPct val="107000"/>
                        </a:lnSpc>
                      </a:pPr>
                      <a:endParaRPr lang="en-US" sz="1100">
                        <a:effectLst/>
                        <a:latin typeface="+mn-lt"/>
                        <a:cs typeface="Times New Roman" panose="02020603050405020304" pitchFamily="18" charset="0"/>
                      </a:endParaRPr>
                    </a:p>
                  </a:txBody>
                  <a:tcPr marL="41739" marR="41739" marT="0" marB="0" anchor="b"/>
                </a:tc>
                <a:tc>
                  <a:txBody>
                    <a:bodyPr/>
                    <a:lstStyle/>
                    <a:p>
                      <a:pPr algn="ctr">
                        <a:lnSpc>
                          <a:spcPct val="107000"/>
                        </a:lnSpc>
                      </a:pPr>
                      <a:endParaRPr lang="en-US" sz="1100">
                        <a:effectLst/>
                        <a:latin typeface="+mn-lt"/>
                        <a:cs typeface="Times New Roman" panose="02020603050405020304" pitchFamily="18" charset="0"/>
                      </a:endParaRPr>
                    </a:p>
                  </a:txBody>
                  <a:tcPr marL="41739" marR="41739" marT="0" marB="0" anchor="b"/>
                </a:tc>
                <a:extLst>
                  <a:ext uri="{0D108BD9-81ED-4DB2-BD59-A6C34878D82A}">
                    <a16:rowId xmlns:a16="http://schemas.microsoft.com/office/drawing/2014/main" val="2325626937"/>
                  </a:ext>
                </a:extLst>
              </a:tr>
              <a:tr h="575934">
                <a:tc>
                  <a:txBody>
                    <a:bodyPr/>
                    <a:lstStyle/>
                    <a:p>
                      <a:pPr marL="0" marR="0" algn="ctr">
                        <a:lnSpc>
                          <a:spcPct val="107000"/>
                        </a:lnSpc>
                        <a:spcBef>
                          <a:spcPts val="0"/>
                        </a:spcBef>
                        <a:spcAft>
                          <a:spcPts val="0"/>
                        </a:spcAft>
                      </a:pPr>
                      <a:r>
                        <a:rPr lang="en-US" sz="1100" dirty="0" err="1">
                          <a:solidFill>
                            <a:schemeClr val="tx1"/>
                          </a:solidFill>
                          <a:effectLst/>
                          <a:latin typeface="+mn-lt"/>
                        </a:rPr>
                        <a:t>Ameritas</a:t>
                      </a:r>
                      <a:r>
                        <a:rPr lang="en-US" sz="1100" dirty="0">
                          <a:solidFill>
                            <a:schemeClr val="tx1"/>
                          </a:solidFill>
                          <a:effectLst/>
                          <a:latin typeface="+mn-lt"/>
                        </a:rPr>
                        <a:t> PPO Plan</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5">
                        <a:lumMod val="60000"/>
                        <a:lumOff val="40000"/>
                      </a:schemeClr>
                    </a:solidFill>
                  </a:tcPr>
                </a:tc>
                <a:tc>
                  <a:txBody>
                    <a:bodyPr/>
                    <a:lstStyle/>
                    <a:p>
                      <a:pPr marL="0" marR="0" algn="ctr">
                        <a:lnSpc>
                          <a:spcPct val="107000"/>
                        </a:lnSpc>
                        <a:spcBef>
                          <a:spcPts val="0"/>
                        </a:spcBef>
                        <a:spcAft>
                          <a:spcPts val="0"/>
                        </a:spcAft>
                      </a:pPr>
                      <a:r>
                        <a:rPr lang="en-US" sz="1100" dirty="0">
                          <a:solidFill>
                            <a:schemeClr val="bg1"/>
                          </a:solidFill>
                          <a:effectLst/>
                          <a:latin typeface="+mn-lt"/>
                        </a:rPr>
                        <a:t>2025 Employee Rate</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1739" marR="41739" marT="0" marB="0" anchor="b">
                    <a:solidFill>
                      <a:schemeClr val="accent1"/>
                    </a:solidFill>
                  </a:tcPr>
                </a:tc>
                <a:extLst>
                  <a:ext uri="{0D108BD9-81ED-4DB2-BD59-A6C34878D82A}">
                    <a16:rowId xmlns:a16="http://schemas.microsoft.com/office/drawing/2014/main" val="3854000692"/>
                  </a:ext>
                </a:extLst>
              </a:tr>
              <a:tr h="191979">
                <a:tc>
                  <a:txBody>
                    <a:bodyPr/>
                    <a:lstStyle/>
                    <a:p>
                      <a:pPr marL="0" marR="0" algn="ctr">
                        <a:lnSpc>
                          <a:spcPct val="107000"/>
                        </a:lnSpc>
                        <a:spcBef>
                          <a:spcPts val="0"/>
                        </a:spcBef>
                        <a:spcAft>
                          <a:spcPts val="0"/>
                        </a:spcAft>
                      </a:pPr>
                      <a:r>
                        <a:rPr lang="en-US" sz="1100" dirty="0">
                          <a:effectLst/>
                          <a:latin typeface="+mn-lt"/>
                        </a:rPr>
                        <a:t>Employee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$21.00</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2893810090"/>
                  </a:ext>
                </a:extLst>
              </a:tr>
              <a:tr h="191979">
                <a:tc>
                  <a:txBody>
                    <a:bodyPr/>
                    <a:lstStyle/>
                    <a:p>
                      <a:pPr marL="0" marR="0" algn="ctr">
                        <a:lnSpc>
                          <a:spcPct val="107000"/>
                        </a:lnSpc>
                        <a:spcBef>
                          <a:spcPts val="0"/>
                        </a:spcBef>
                        <a:spcAft>
                          <a:spcPts val="0"/>
                        </a:spcAft>
                      </a:pPr>
                      <a:r>
                        <a:rPr lang="en-US" sz="1100" dirty="0">
                          <a:effectLst/>
                          <a:latin typeface="+mn-lt"/>
                        </a:rPr>
                        <a:t>Employee + Spouse</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$36.58</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4120789699"/>
                  </a:ext>
                </a:extLst>
              </a:tr>
              <a:tr h="191979">
                <a:tc>
                  <a:txBody>
                    <a:bodyPr/>
                    <a:lstStyle/>
                    <a:p>
                      <a:pPr marL="0" marR="0" algn="ctr">
                        <a:lnSpc>
                          <a:spcPct val="107000"/>
                        </a:lnSpc>
                        <a:spcBef>
                          <a:spcPts val="0"/>
                        </a:spcBef>
                        <a:spcAft>
                          <a:spcPts val="0"/>
                        </a:spcAft>
                      </a:pPr>
                      <a:r>
                        <a:rPr lang="en-US" sz="1100" dirty="0">
                          <a:effectLst/>
                          <a:latin typeface="+mn-lt"/>
                        </a:rPr>
                        <a:t>Employee + Child(ren)</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$39.58</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1350521859"/>
                  </a:ext>
                </a:extLst>
              </a:tr>
              <a:tr h="191979">
                <a:tc>
                  <a:txBody>
                    <a:bodyPr/>
                    <a:lstStyle/>
                    <a:p>
                      <a:pPr marL="0" marR="0" algn="ctr">
                        <a:lnSpc>
                          <a:spcPct val="107000"/>
                        </a:lnSpc>
                        <a:spcBef>
                          <a:spcPts val="0"/>
                        </a:spcBef>
                        <a:spcAft>
                          <a:spcPts val="0"/>
                        </a:spcAft>
                      </a:pPr>
                      <a:r>
                        <a:rPr lang="en-US" sz="1100" dirty="0">
                          <a:effectLst/>
                          <a:latin typeface="+mn-lt"/>
                        </a:rPr>
                        <a:t>Employee+ Family</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tc>
                  <a:txBody>
                    <a:bodyPr/>
                    <a:lstStyle/>
                    <a:p>
                      <a:pPr marL="0" marR="0" algn="ctr">
                        <a:lnSpc>
                          <a:spcPct val="107000"/>
                        </a:lnSpc>
                        <a:spcBef>
                          <a:spcPts val="0"/>
                        </a:spcBef>
                        <a:spcAft>
                          <a:spcPts val="0"/>
                        </a:spcAft>
                      </a:pPr>
                      <a:r>
                        <a:rPr lang="en-US" sz="1100" dirty="0">
                          <a:effectLst/>
                          <a:latin typeface="+mn-lt"/>
                        </a:rPr>
                        <a:t>$69.20</a:t>
                      </a:r>
                      <a:endParaRPr lang="en-US" sz="1100" dirty="0">
                        <a:effectLst/>
                        <a:latin typeface="+mn-lt"/>
                        <a:ea typeface="Calibri" panose="020F0502020204030204" pitchFamily="34" charset="0"/>
                        <a:cs typeface="Times New Roman" panose="02020603050405020304" pitchFamily="18" charset="0"/>
                      </a:endParaRPr>
                    </a:p>
                  </a:txBody>
                  <a:tcPr marL="41739" marR="41739" marT="0" marB="0" anchor="b"/>
                </a:tc>
                <a:extLst>
                  <a:ext uri="{0D108BD9-81ED-4DB2-BD59-A6C34878D82A}">
                    <a16:rowId xmlns:a16="http://schemas.microsoft.com/office/drawing/2014/main" val="901227657"/>
                  </a:ext>
                </a:extLst>
              </a:tr>
              <a:tr h="191979">
                <a:tc>
                  <a:txBody>
                    <a:bodyPr/>
                    <a:lstStyle/>
                    <a:p>
                      <a:pPr algn="ctr">
                        <a:lnSpc>
                          <a:spcPct val="107000"/>
                        </a:lnSpc>
                      </a:pPr>
                      <a:endParaRPr lang="en-US" sz="1000" dirty="0">
                        <a:effectLst/>
                        <a:latin typeface="+mn-lt"/>
                        <a:cs typeface="Times New Roman" panose="02020603050405020304" pitchFamily="18" charset="0"/>
                      </a:endParaRPr>
                    </a:p>
                  </a:txBody>
                  <a:tcPr marL="41739" marR="41739" marT="0" marB="0" anchor="b"/>
                </a:tc>
                <a:tc>
                  <a:txBody>
                    <a:bodyPr/>
                    <a:lstStyle/>
                    <a:p>
                      <a:pPr algn="ctr">
                        <a:lnSpc>
                          <a:spcPct val="107000"/>
                        </a:lnSpc>
                      </a:pPr>
                      <a:endParaRPr lang="en-US" sz="1000" dirty="0">
                        <a:effectLst/>
                        <a:latin typeface="+mn-lt"/>
                        <a:cs typeface="Times New Roman" panose="02020603050405020304" pitchFamily="18" charset="0"/>
                      </a:endParaRPr>
                    </a:p>
                  </a:txBody>
                  <a:tcPr marL="41739" marR="41739" marT="0" marB="0" anchor="b"/>
                </a:tc>
                <a:extLst>
                  <a:ext uri="{0D108BD9-81ED-4DB2-BD59-A6C34878D82A}">
                    <a16:rowId xmlns:a16="http://schemas.microsoft.com/office/drawing/2014/main" val="2003424920"/>
                  </a:ext>
                </a:extLst>
              </a:tr>
            </a:tbl>
          </a:graphicData>
        </a:graphic>
      </p:graphicFrame>
    </p:spTree>
    <p:extLst>
      <p:ext uri="{BB962C8B-B14F-4D97-AF65-F5344CB8AC3E}">
        <p14:creationId xmlns:p14="http://schemas.microsoft.com/office/powerpoint/2010/main" val="2214361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5029199" y="228600"/>
            <a:ext cx="4065587" cy="609599"/>
          </a:xfrm>
        </p:spPr>
        <p:txBody>
          <a:bodyPr>
            <a:normAutofit/>
          </a:bodyPr>
          <a:lstStyle/>
          <a:p>
            <a:pPr algn="ctr"/>
            <a:r>
              <a:rPr lang="en-US" altLang="en-US" sz="2400" dirty="0">
                <a:latin typeface="Calibri" panose="020F0502020204030204" pitchFamily="34" charset="0"/>
                <a:cs typeface="Calibri" panose="020F0502020204030204" pitchFamily="34" charset="0"/>
              </a:rPr>
              <a:t>Questions / Contacts</a:t>
            </a:r>
            <a:endParaRPr lang="en-US" altLang="en-US" sz="2400" dirty="0">
              <a:latin typeface="Century Gothic" panose="020B0502020202020204" pitchFamily="34" charset="0"/>
            </a:endParaRPr>
          </a:p>
        </p:txBody>
      </p:sp>
      <p:sp>
        <p:nvSpPr>
          <p:cNvPr id="4" name="Slide Number Placeholder 3"/>
          <p:cNvSpPr>
            <a:spLocks noGrp="1"/>
          </p:cNvSpPr>
          <p:nvPr>
            <p:ph type="sldNum" sz="quarter" idx="4294967295"/>
          </p:nvPr>
        </p:nvSpPr>
        <p:spPr>
          <a:xfrm>
            <a:off x="8839200" y="6553200"/>
            <a:ext cx="255587" cy="155575"/>
          </a:xfrm>
          <a:prstGeom prst="rect">
            <a:avLst/>
          </a:prstGeom>
        </p:spPr>
        <p:txBody>
          <a:bodyPr/>
          <a:lstStyle/>
          <a:p>
            <a:pPr>
              <a:defRPr/>
            </a:pPr>
            <a:fld id="{004D4E9D-3084-4904-AD31-9320899207AA}" type="slidenum">
              <a:rPr>
                <a:solidFill>
                  <a:schemeClr val="bg1"/>
                </a:solidFill>
              </a:rPr>
              <a:pPr>
                <a:defRPr/>
              </a:pPr>
              <a:t>24</a:t>
            </a:fld>
            <a:endParaRPr dirty="0">
              <a:solidFill>
                <a:schemeClr val="bg1"/>
              </a:solidFill>
            </a:endParaRPr>
          </a:p>
        </p:txBody>
      </p:sp>
      <p:graphicFrame>
        <p:nvGraphicFramePr>
          <p:cNvPr id="3" name="Table 2">
            <a:extLst>
              <a:ext uri="{FF2B5EF4-FFF2-40B4-BE49-F238E27FC236}">
                <a16:creationId xmlns:a16="http://schemas.microsoft.com/office/drawing/2014/main" id="{289CB634-C875-4288-ACFC-E96C175B4697}"/>
              </a:ext>
            </a:extLst>
          </p:cNvPr>
          <p:cNvGraphicFramePr>
            <a:graphicFrameLocks noGrp="1"/>
          </p:cNvGraphicFramePr>
          <p:nvPr>
            <p:extLst>
              <p:ext uri="{D42A27DB-BD31-4B8C-83A1-F6EECF244321}">
                <p14:modId xmlns:p14="http://schemas.microsoft.com/office/powerpoint/2010/main" val="1260741091"/>
              </p:ext>
            </p:extLst>
          </p:nvPr>
        </p:nvGraphicFramePr>
        <p:xfrm>
          <a:off x="1295400" y="1828800"/>
          <a:ext cx="6717539" cy="2680621"/>
        </p:xfrm>
        <a:graphic>
          <a:graphicData uri="http://schemas.openxmlformats.org/drawingml/2006/table">
            <a:tbl>
              <a:tblPr/>
              <a:tblGrid>
                <a:gridCol w="2042593">
                  <a:extLst>
                    <a:ext uri="{9D8B030D-6E8A-4147-A177-3AD203B41FA5}">
                      <a16:colId xmlns:a16="http://schemas.microsoft.com/office/drawing/2014/main" val="3367403178"/>
                    </a:ext>
                  </a:extLst>
                </a:gridCol>
                <a:gridCol w="1643094">
                  <a:extLst>
                    <a:ext uri="{9D8B030D-6E8A-4147-A177-3AD203B41FA5}">
                      <a16:colId xmlns:a16="http://schemas.microsoft.com/office/drawing/2014/main" val="3742489271"/>
                    </a:ext>
                  </a:extLst>
                </a:gridCol>
                <a:gridCol w="3031852">
                  <a:extLst>
                    <a:ext uri="{9D8B030D-6E8A-4147-A177-3AD203B41FA5}">
                      <a16:colId xmlns:a16="http://schemas.microsoft.com/office/drawing/2014/main" val="3060694722"/>
                    </a:ext>
                  </a:extLst>
                </a:gridCol>
              </a:tblGrid>
              <a:tr h="203887">
                <a:tc>
                  <a:txBody>
                    <a:bodyPr/>
                    <a:lstStyle/>
                    <a:p>
                      <a:pPr marR="0" indent="0" algn="l" rtl="0">
                        <a:lnSpc>
                          <a:spcPct val="80000"/>
                        </a:lnSpc>
                        <a:spcBef>
                          <a:spcPts val="0"/>
                        </a:spcBef>
                        <a:spcAft>
                          <a:spcPts val="800"/>
                        </a:spcAft>
                      </a:pPr>
                      <a:r>
                        <a:rPr lang="en-US" sz="1050" b="1" kern="1400">
                          <a:ln>
                            <a:noFill/>
                          </a:ln>
                          <a:solidFill>
                            <a:srgbClr val="333333"/>
                          </a:solidFill>
                          <a:effectLst/>
                          <a:latin typeface="Calibri" panose="020F0502020204030204" pitchFamily="34" charset="0"/>
                        </a:rPr>
                        <a:t> </a:t>
                      </a:r>
                      <a:endParaRPr lang="en-US" sz="1200" kern="1400">
                        <a:ln>
                          <a:noFill/>
                        </a:ln>
                        <a:solidFill>
                          <a:srgbClr val="333333"/>
                        </a:solidFill>
                        <a:effectLst/>
                        <a:latin typeface="Calibri" panose="020F0502020204030204" pitchFamily="34" charset="0"/>
                      </a:endParaRPr>
                    </a:p>
                  </a:txBody>
                  <a:tcPr marL="36576" marR="36576" marT="36576" marB="3657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800"/>
                        </a:spcAft>
                      </a:pPr>
                      <a:r>
                        <a:rPr lang="en-US" sz="1050" b="1" kern="1400" cap="all">
                          <a:ln>
                            <a:noFill/>
                          </a:ln>
                          <a:solidFill>
                            <a:srgbClr val="FFFFFF"/>
                          </a:solidFill>
                          <a:effectLst/>
                          <a:latin typeface="Calibri" panose="020F0502020204030204" pitchFamily="34" charset="0"/>
                        </a:rPr>
                        <a:t>Phone</a:t>
                      </a:r>
                      <a:endParaRPr lang="en-US" sz="1200" kern="1400">
                        <a:ln>
                          <a:noFill/>
                        </a:ln>
                        <a:solidFill>
                          <a:srgbClr val="333333"/>
                        </a:solidFill>
                        <a:effectLst/>
                        <a:latin typeface="Calibri" panose="020F0502020204030204" pitchFamily="34" charset="0"/>
                      </a:endParaRPr>
                    </a:p>
                  </a:txBody>
                  <a:tcPr marL="36576" marR="36576" marT="36576" marB="36576"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800"/>
                        </a:spcAft>
                      </a:pPr>
                      <a:r>
                        <a:rPr lang="en-US" sz="1050" b="1" kern="1400" cap="all">
                          <a:ln>
                            <a:noFill/>
                          </a:ln>
                          <a:solidFill>
                            <a:srgbClr val="FFFFFF"/>
                          </a:solidFill>
                          <a:effectLst/>
                          <a:latin typeface="Calibri" panose="020F0502020204030204" pitchFamily="34" charset="0"/>
                        </a:rPr>
                        <a:t>Web/email</a:t>
                      </a:r>
                      <a:endParaRPr lang="en-US" sz="1200" kern="1400">
                        <a:ln>
                          <a:noFill/>
                        </a:ln>
                        <a:solidFill>
                          <a:srgbClr val="333333"/>
                        </a:solidFill>
                        <a:effectLst/>
                        <a:latin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39215504"/>
                  </a:ext>
                </a:extLst>
              </a:tr>
              <a:tr h="276389">
                <a:tc>
                  <a:txBody>
                    <a:bodyPr/>
                    <a:lstStyle/>
                    <a:p>
                      <a:pPr marR="0" indent="0" algn="l"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10371990"/>
                  </a:ext>
                </a:extLst>
              </a:tr>
              <a:tr h="262235">
                <a:tc>
                  <a:txBody>
                    <a:bodyPr/>
                    <a:lstStyle/>
                    <a:p>
                      <a:pPr marR="0" indent="0" algn="l" rtl="0">
                        <a:lnSpc>
                          <a:spcPct val="80000"/>
                        </a:lnSpc>
                        <a:spcBef>
                          <a:spcPts val="0"/>
                        </a:spcBef>
                        <a:spcAft>
                          <a:spcPts val="200"/>
                        </a:spcAft>
                      </a:pP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57555763"/>
                  </a:ext>
                </a:extLst>
              </a:tr>
              <a:tr h="277501">
                <a:tc>
                  <a:txBody>
                    <a:bodyPr/>
                    <a:lstStyle/>
                    <a:p>
                      <a:pPr marR="0" indent="0" algn="l" rtl="0">
                        <a:lnSpc>
                          <a:spcPct val="110000"/>
                        </a:lnSpc>
                        <a:spcBef>
                          <a:spcPts val="0"/>
                        </a:spcBef>
                        <a:spcAft>
                          <a:spcPts val="800"/>
                        </a:spcAft>
                      </a:pPr>
                      <a:r>
                        <a:rPr lang="en-US" sz="1200" b="1" kern="1400" dirty="0">
                          <a:ln>
                            <a:noFill/>
                          </a:ln>
                          <a:solidFill>
                            <a:schemeClr val="tx1">
                              <a:lumMod val="75000"/>
                              <a:lumOff val="25000"/>
                            </a:schemeClr>
                          </a:solidFill>
                          <a:effectLst/>
                          <a:latin typeface="Calibri" panose="020F0502020204030204" pitchFamily="34" charset="0"/>
                          <a:cs typeface="Calibri" panose="020F0502020204030204" pitchFamily="34" charset="0"/>
                        </a:rPr>
                        <a:t>One America - Life, Disability</a:t>
                      </a: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800-745-1112</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www.oneamerica.com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59919530"/>
                  </a:ext>
                </a:extLst>
              </a:tr>
              <a:tr h="276389">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McGriff – FSA</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800-768-4873</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mcgriff.com/flex</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41977507"/>
                  </a:ext>
                </a:extLst>
              </a:tr>
              <a:tr h="277501">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Health Equity – HSA</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866-346-5800</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healthequity.com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648425"/>
                  </a:ext>
                </a:extLst>
              </a:tr>
              <a:tr h="275088">
                <a:tc>
                  <a:txBody>
                    <a:bodyPr/>
                    <a:lstStyle/>
                    <a:p>
                      <a:pPr marR="0" indent="0" algn="l" rtl="0">
                        <a:lnSpc>
                          <a:spcPct val="110000"/>
                        </a:lnSpc>
                        <a:spcBef>
                          <a:spcPts val="0"/>
                        </a:spcBef>
                        <a:spcAft>
                          <a:spcPts val="800"/>
                        </a:spcAft>
                      </a:pPr>
                      <a:r>
                        <a:rPr lang="en-US" sz="1200" b="1" kern="1400" dirty="0">
                          <a:ln>
                            <a:noFill/>
                          </a:ln>
                          <a:solidFill>
                            <a:schemeClr val="tx1">
                              <a:lumMod val="75000"/>
                              <a:lumOff val="25000"/>
                            </a:schemeClr>
                          </a:solidFill>
                          <a:effectLst/>
                          <a:latin typeface="Calibri" panose="020F0502020204030204" pitchFamily="34" charset="0"/>
                          <a:cs typeface="Calibri" panose="020F0502020204030204" pitchFamily="34" charset="0"/>
                        </a:rPr>
                        <a:t>Atlantic American</a:t>
                      </a: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866-458-7502 opt 1</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www.mycoverage</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39599677"/>
                  </a:ext>
                </a:extLst>
              </a:tr>
              <a:tr h="276389">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Employee Assistance Program</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877-622-4327</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mycigna.com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69088052"/>
                  </a:ext>
                </a:extLst>
              </a:tr>
              <a:tr h="276389">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LegalSheild - Nanette Freiman</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404-403-7861</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nsfreiman@bellsouth.net </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14211878"/>
                  </a:ext>
                </a:extLst>
              </a:tr>
              <a:tr h="276345">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McGriff Claims Advocacy Line</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833-635-0218</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deikrem@mcgriff.com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extLst>
                  <a:ext uri="{0D108BD9-81ED-4DB2-BD59-A6C34878D82A}">
                    <a16:rowId xmlns:a16="http://schemas.microsoft.com/office/drawing/2014/main" val="2237620091"/>
                  </a:ext>
                </a:extLst>
              </a:tr>
            </a:tbl>
          </a:graphicData>
        </a:graphic>
      </p:graphicFrame>
      <p:sp>
        <p:nvSpPr>
          <p:cNvPr id="5" name="Control 1">
            <a:extLst>
              <a:ext uri="{FF2B5EF4-FFF2-40B4-BE49-F238E27FC236}">
                <a16:creationId xmlns:a16="http://schemas.microsoft.com/office/drawing/2014/main" id="{61525C80-33CE-421B-A1FA-3CDBF1518BE8}"/>
              </a:ext>
            </a:extLst>
          </p:cNvPr>
          <p:cNvSpPr>
            <a:spLocks noChangeArrowheads="1" noChangeShapeType="1"/>
          </p:cNvSpPr>
          <p:nvPr/>
        </p:nvSpPr>
        <p:spPr bwMode="auto">
          <a:xfrm>
            <a:off x="1937958" y="3033602"/>
            <a:ext cx="6718300" cy="3689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25371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156380" y="228601"/>
            <a:ext cx="2835220" cy="609599"/>
          </a:xfrm>
        </p:spPr>
        <p:txBody>
          <a:bodyPr>
            <a:normAutofit/>
          </a:bodyPr>
          <a:lstStyle/>
          <a:p>
            <a:pPr algn="ctr"/>
            <a:r>
              <a:rPr lang="en-US" altLang="en-US" sz="2400" dirty="0">
                <a:latin typeface="Calibri" panose="020F0502020204030204" pitchFamily="34" charset="0"/>
                <a:cs typeface="Calibri" panose="020F0502020204030204" pitchFamily="34" charset="0"/>
              </a:rPr>
              <a:t>How to Enroll</a:t>
            </a:r>
          </a:p>
        </p:txBody>
      </p:sp>
      <p:sp>
        <p:nvSpPr>
          <p:cNvPr id="4" name="Slide Number Placeholder 3"/>
          <p:cNvSpPr>
            <a:spLocks noGrp="1"/>
          </p:cNvSpPr>
          <p:nvPr>
            <p:ph type="sldNum" sz="quarter" idx="4294967295"/>
          </p:nvPr>
        </p:nvSpPr>
        <p:spPr>
          <a:xfrm>
            <a:off x="8839200" y="6553200"/>
            <a:ext cx="255587" cy="155575"/>
          </a:xfrm>
          <a:prstGeom prst="rect">
            <a:avLst/>
          </a:prstGeom>
        </p:spPr>
        <p:txBody>
          <a:bodyPr/>
          <a:lstStyle/>
          <a:p>
            <a:pPr>
              <a:defRPr/>
            </a:pPr>
            <a:fld id="{004D4E9D-3084-4904-AD31-9320899207AA}" type="slidenum">
              <a:rPr>
                <a:solidFill>
                  <a:schemeClr val="bg1"/>
                </a:solidFill>
              </a:rPr>
              <a:pPr>
                <a:defRPr/>
              </a:pPr>
              <a:t>3</a:t>
            </a:fld>
            <a:endParaRPr dirty="0">
              <a:solidFill>
                <a:schemeClr val="bg1"/>
              </a:solidFill>
            </a:endParaRPr>
          </a:p>
        </p:txBody>
      </p:sp>
      <p:sp>
        <p:nvSpPr>
          <p:cNvPr id="11" name="TextBox 10">
            <a:extLst>
              <a:ext uri="{FF2B5EF4-FFF2-40B4-BE49-F238E27FC236}">
                <a16:creationId xmlns:a16="http://schemas.microsoft.com/office/drawing/2014/main" id="{BA0BF149-82F4-402B-864F-DB542306CD55}"/>
              </a:ext>
            </a:extLst>
          </p:cNvPr>
          <p:cNvSpPr txBox="1"/>
          <p:nvPr/>
        </p:nvSpPr>
        <p:spPr>
          <a:xfrm>
            <a:off x="518086" y="1371600"/>
            <a:ext cx="8107828" cy="3211135"/>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Online Enrollment completed through Paycom.  This is the University’s payroll and benefits system.</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Visit </a:t>
            </a:r>
            <a:r>
              <a:rPr lang="en-US" sz="1600" dirty="0">
                <a:solidFill>
                  <a:schemeClr val="tx1">
                    <a:lumMod val="75000"/>
                    <a:lumOff val="25000"/>
                  </a:schemeClr>
                </a:solidFill>
                <a:latin typeface="Calibri" panose="020F0502020204030204" pitchFamily="34" charset="0"/>
                <a:cs typeface="Calibri" panose="020F0502020204030204" pitchFamily="34" charset="0"/>
                <a:hlinkClick r:id="rId3"/>
              </a:rPr>
              <a:t>www.Paycom.com</a:t>
            </a:r>
            <a:br>
              <a:rPr lang="en-US" sz="1600" dirty="0">
                <a:solidFill>
                  <a:schemeClr val="tx1">
                    <a:lumMod val="75000"/>
                    <a:lumOff val="25000"/>
                  </a:schemeClr>
                </a:solidFill>
                <a:latin typeface="Calibri" panose="020F0502020204030204" pitchFamily="34" charset="0"/>
                <a:cs typeface="Calibri" panose="020F0502020204030204" pitchFamily="34" charset="0"/>
              </a:rPr>
            </a:b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Simply click “Start this Enrollment” to begin or you can click on the bell in the right corner of your account.</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Come prepared!  If you have never accessed the site before or you are enrolling dependents for the first time, you will need your date of birth and social security number (SSN) as well as the dates of birth and SSNs for your dependents. </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baseline="30000" dirty="0">
              <a:solidFill>
                <a:schemeClr val="tx1">
                  <a:lumMod val="65000"/>
                  <a:lumOff val="35000"/>
                </a:schemeClr>
              </a:solidFill>
            </a:endParaRPr>
          </a:p>
        </p:txBody>
      </p:sp>
    </p:spTree>
    <p:extLst>
      <p:ext uri="{BB962C8B-B14F-4D97-AF65-F5344CB8AC3E}">
        <p14:creationId xmlns:p14="http://schemas.microsoft.com/office/powerpoint/2010/main" val="200297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267200" y="228601"/>
            <a:ext cx="4724400" cy="609599"/>
          </a:xfrm>
        </p:spPr>
        <p:txBody>
          <a:bodyPr>
            <a:normAutofit/>
          </a:bodyPr>
          <a:lstStyle/>
          <a:p>
            <a:pPr algn="ctr"/>
            <a:r>
              <a:rPr lang="en-US" altLang="en-US" sz="2400" dirty="0">
                <a:latin typeface="Calibri" panose="020F0502020204030204" pitchFamily="34" charset="0"/>
                <a:cs typeface="Calibri" panose="020F0502020204030204" pitchFamily="34" charset="0"/>
              </a:rPr>
              <a:t>Making Changes to your Benefits</a:t>
            </a:r>
          </a:p>
        </p:txBody>
      </p:sp>
      <p:sp>
        <p:nvSpPr>
          <p:cNvPr id="4" name="Slide Number Placeholder 3"/>
          <p:cNvSpPr>
            <a:spLocks noGrp="1"/>
          </p:cNvSpPr>
          <p:nvPr>
            <p:ph type="sldNum" sz="quarter" idx="4294967295"/>
          </p:nvPr>
        </p:nvSpPr>
        <p:spPr>
          <a:xfrm>
            <a:off x="8839200" y="6553200"/>
            <a:ext cx="255587" cy="155575"/>
          </a:xfrm>
          <a:prstGeom prst="rect">
            <a:avLst/>
          </a:prstGeom>
        </p:spPr>
        <p:txBody>
          <a:bodyPr/>
          <a:lstStyle/>
          <a:p>
            <a:pPr>
              <a:defRPr/>
            </a:pPr>
            <a:fld id="{004D4E9D-3084-4904-AD31-9320899207AA}" type="slidenum">
              <a:rPr>
                <a:solidFill>
                  <a:schemeClr val="bg1"/>
                </a:solidFill>
              </a:rPr>
              <a:pPr>
                <a:defRPr/>
              </a:pPr>
              <a:t>4</a:t>
            </a:fld>
            <a:endParaRPr dirty="0">
              <a:solidFill>
                <a:schemeClr val="bg1"/>
              </a:solidFill>
            </a:endParaRPr>
          </a:p>
        </p:txBody>
      </p:sp>
      <p:sp>
        <p:nvSpPr>
          <p:cNvPr id="5" name="Content Placeholder 8">
            <a:extLst>
              <a:ext uri="{FF2B5EF4-FFF2-40B4-BE49-F238E27FC236}">
                <a16:creationId xmlns:a16="http://schemas.microsoft.com/office/drawing/2014/main" id="{FE042F78-9919-4A92-A568-54225AF7A88A}"/>
              </a:ext>
            </a:extLst>
          </p:cNvPr>
          <p:cNvSpPr txBox="1">
            <a:spLocks noChangeArrowheads="1"/>
          </p:cNvSpPr>
          <p:nvPr/>
        </p:nvSpPr>
        <p:spPr bwMode="auto">
          <a:xfrm>
            <a:off x="609600" y="13716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
              <a:defRPr sz="2400" kern="1200">
                <a:solidFill>
                  <a:srgbClr val="404040"/>
                </a:solidFill>
                <a:latin typeface="+mj-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Open Enrollment is your </a:t>
            </a:r>
            <a:r>
              <a:rPr lang="en-US" sz="1600" b="1" u="sng"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one time per year</a:t>
            </a: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 opportunity to make changes to any of your benefits without a qualifying life event.  </a:t>
            </a:r>
          </a:p>
          <a:p>
            <a:pPr marL="0" indent="0">
              <a:buFont typeface="Arial" charset="0"/>
              <a:buNone/>
              <a:defRPr/>
            </a:pPr>
            <a:endPar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endParaRPr>
          </a:p>
          <a:p>
            <a:pPr marL="0" indent="0">
              <a:buFont typeface="Arial" charset="0"/>
              <a:buNone/>
              <a:defRPr/>
            </a:pP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The elections you make will remain in effect for the plan year unless you experience an event such as:</a:t>
            </a:r>
            <a:endParaRPr lang="en-US" sz="1600"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endParaRPr>
          </a:p>
          <a:p>
            <a:pPr lvl="1">
              <a:lnSpc>
                <a:spcPct val="150000"/>
              </a:lnSpc>
              <a:buFont typeface="Arial"/>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Marriage, divorce, legal separation</a:t>
            </a:r>
          </a:p>
          <a:p>
            <a:pPr lvl="1">
              <a:lnSpc>
                <a:spcPct val="150000"/>
              </a:lnSpc>
              <a:buFont typeface="Arial"/>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Birth, adoption, qualified Medical Child Support Order </a:t>
            </a:r>
          </a:p>
          <a:p>
            <a:pPr lvl="1">
              <a:lnSpc>
                <a:spcPct val="150000"/>
              </a:lnSpc>
              <a:buFont typeface="Arial"/>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Death of a dependent </a:t>
            </a:r>
          </a:p>
          <a:p>
            <a:pPr lvl="1">
              <a:lnSpc>
                <a:spcPct val="150000"/>
              </a:lnSpc>
              <a:buFont typeface="Arial"/>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Change in your work status or your spouse’s work status that affects your benefits</a:t>
            </a:r>
          </a:p>
          <a:p>
            <a:pPr lvl="1">
              <a:lnSpc>
                <a:spcPct val="150000"/>
              </a:lnSpc>
              <a:buFont typeface="Arial"/>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Your spouse’s annual open enrollment (loss/gain of other coverage)</a:t>
            </a:r>
          </a:p>
          <a:p>
            <a:pPr marL="0" lvl="0" indent="0" eaLnBrk="1" fontAlgn="auto" hangingPunct="1">
              <a:spcBef>
                <a:spcPts val="0"/>
              </a:spcBef>
              <a:spcAft>
                <a:spcPts val="0"/>
              </a:spcAft>
              <a:buNone/>
              <a:defRPr/>
            </a:pPr>
            <a:endParaRPr lang="en-US" sz="1600" b="1" dirty="0">
              <a:solidFill>
                <a:srgbClr val="003057"/>
              </a:solidFill>
              <a:latin typeface="Calibri" panose="020F0502020204030204" pitchFamily="34" charset="0"/>
              <a:ea typeface="Verdana" panose="020B0604030504040204" pitchFamily="34" charset="0"/>
              <a:cs typeface="Calibri" panose="020F0502020204030204" pitchFamily="34" charset="0"/>
            </a:endParaRPr>
          </a:p>
          <a:p>
            <a:pPr marL="0" lvl="0" indent="0" eaLnBrk="1" fontAlgn="auto" hangingPunct="1">
              <a:spcBef>
                <a:spcPts val="0"/>
              </a:spcBef>
              <a:spcAft>
                <a:spcPts val="0"/>
              </a:spcAft>
              <a:buNone/>
              <a:defRPr/>
            </a:pP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Changes due to a qualified event must be submitted to Human Resources and entered in the benefits portal within 30 days of the date of the event.</a:t>
            </a:r>
            <a:endParaRPr lang="en-US" sz="1600"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endParaRPr>
          </a:p>
          <a:p>
            <a:pPr marL="0" indent="0">
              <a:lnSpc>
                <a:spcPct val="150000"/>
              </a:lnSpc>
              <a:buNone/>
              <a:defRPr/>
            </a:pPr>
            <a:endParaRPr lang="en-US" sz="1600" dirty="0">
              <a:solidFill>
                <a:schemeClr val="tx1">
                  <a:lumMod val="75000"/>
                  <a:lumOff val="25000"/>
                </a:schemeClr>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49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3" name="TextBox 2"/>
          <p:cNvSpPr txBox="1">
            <a:spLocks noChangeArrowheads="1"/>
          </p:cNvSpPr>
          <p:nvPr/>
        </p:nvSpPr>
        <p:spPr bwMode="auto">
          <a:xfrm>
            <a:off x="7373938" y="688975"/>
            <a:ext cx="7191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45074" name="Title 1"/>
          <p:cNvSpPr>
            <a:spLocks noGrp="1"/>
          </p:cNvSpPr>
          <p:nvPr>
            <p:ph type="ctrTitle"/>
          </p:nvPr>
        </p:nvSpPr>
        <p:spPr>
          <a:xfrm>
            <a:off x="6324599" y="228601"/>
            <a:ext cx="2666999" cy="609599"/>
          </a:xfrm>
        </p:spPr>
        <p:txBody>
          <a:bodyPr/>
          <a:lstStyle/>
          <a:p>
            <a:pPr algn="ctr"/>
            <a:r>
              <a:rPr lang="en-US" altLang="en-US" sz="2400" dirty="0">
                <a:latin typeface="Calibri" panose="020F0502020204030204" pitchFamily="34" charset="0"/>
                <a:cs typeface="Calibri" panose="020F0502020204030204" pitchFamily="34" charset="0"/>
              </a:rPr>
              <a:t>Medical</a:t>
            </a:r>
          </a:p>
        </p:txBody>
      </p:sp>
      <p:sp>
        <p:nvSpPr>
          <p:cNvPr id="8" name="Rectangle 7"/>
          <p:cNvSpPr/>
          <p:nvPr/>
        </p:nvSpPr>
        <p:spPr>
          <a:xfrm>
            <a:off x="8725296" y="6564868"/>
            <a:ext cx="418704" cy="369332"/>
          </a:xfrm>
          <a:prstGeom prst="rect">
            <a:avLst/>
          </a:prstGeom>
        </p:spPr>
        <p:txBody>
          <a:bodyPr wrap="none">
            <a:spAutoFit/>
          </a:bodyPr>
          <a:lstStyle/>
          <a:p>
            <a:pPr>
              <a:defRPr/>
            </a:pPr>
            <a:fld id="{4CCA5136-9B8D-475A-95F7-6277601F6EF7}" type="slidenum">
              <a:rPr lang="en-US">
                <a:solidFill>
                  <a:schemeClr val="bg1"/>
                </a:solidFill>
              </a:rPr>
              <a:pPr>
                <a:defRPr/>
              </a:pPr>
              <a:t>5</a:t>
            </a:fld>
            <a:endParaRPr lang="en-US" dirty="0">
              <a:solidFill>
                <a:schemeClr val="bg1"/>
              </a:solidFill>
            </a:endParaRPr>
          </a:p>
        </p:txBody>
      </p:sp>
      <p:sp>
        <p:nvSpPr>
          <p:cNvPr id="21" name="TextBox 20">
            <a:extLst>
              <a:ext uri="{FF2B5EF4-FFF2-40B4-BE49-F238E27FC236}">
                <a16:creationId xmlns:a16="http://schemas.microsoft.com/office/drawing/2014/main" id="{870A6B31-D3EB-4912-BF7A-485FAA979ABC}"/>
              </a:ext>
            </a:extLst>
          </p:cNvPr>
          <p:cNvSpPr txBox="1"/>
          <p:nvPr/>
        </p:nvSpPr>
        <p:spPr>
          <a:xfrm>
            <a:off x="275492" y="5569991"/>
            <a:ext cx="8420496" cy="754053"/>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1">
                    <a:lumMod val="75000"/>
                    <a:lumOff val="25000"/>
                  </a:schemeClr>
                </a:solidFill>
              </a:rPr>
              <a:t>Tiered Copays: </a:t>
            </a:r>
            <a:r>
              <a:rPr lang="en-US" sz="1100" dirty="0">
                <a:solidFill>
                  <a:schemeClr val="tx1">
                    <a:lumMod val="75000"/>
                    <a:lumOff val="25000"/>
                  </a:schemeClr>
                </a:solidFill>
              </a:rPr>
              <a:t>Lower copay amounts for PCP and SPC visits apply to Cigna Care Designation Providers.</a:t>
            </a:r>
          </a:p>
          <a:p>
            <a:pPr marL="171450" indent="-171450">
              <a:buFont typeface="Arial" panose="020B0604020202020204" pitchFamily="34" charset="0"/>
              <a:buChar char="•"/>
            </a:pPr>
            <a:r>
              <a:rPr lang="en-US" sz="1100" dirty="0">
                <a:solidFill>
                  <a:schemeClr val="accent1">
                    <a:lumMod val="75000"/>
                  </a:schemeClr>
                </a:solidFill>
              </a:rPr>
              <a:t>Open Access Plus Network </a:t>
            </a:r>
            <a:r>
              <a:rPr lang="en-US" sz="1100" dirty="0">
                <a:solidFill>
                  <a:schemeClr val="tx1">
                    <a:lumMod val="75000"/>
                    <a:lumOff val="25000"/>
                  </a:schemeClr>
                </a:solidFill>
              </a:rPr>
              <a:t>– </a:t>
            </a:r>
            <a:r>
              <a:rPr lang="en-US" sz="1100" b="1" dirty="0">
                <a:solidFill>
                  <a:schemeClr val="tx1">
                    <a:lumMod val="75000"/>
                    <a:lumOff val="25000"/>
                  </a:schemeClr>
                </a:solidFill>
              </a:rPr>
              <a:t>Gold Plan</a:t>
            </a:r>
          </a:p>
          <a:p>
            <a:pPr marL="171450" indent="-171450">
              <a:buFont typeface="Arial" panose="020B0604020202020204" pitchFamily="34" charset="0"/>
              <a:buChar char="•"/>
            </a:pPr>
            <a:r>
              <a:rPr lang="en-US" sz="1100" dirty="0" err="1">
                <a:solidFill>
                  <a:schemeClr val="accent1">
                    <a:lumMod val="75000"/>
                  </a:schemeClr>
                </a:solidFill>
              </a:rPr>
              <a:t>LocalPlus</a:t>
            </a:r>
            <a:r>
              <a:rPr lang="en-US" sz="1100" dirty="0">
                <a:solidFill>
                  <a:schemeClr val="accent1">
                    <a:lumMod val="75000"/>
                  </a:schemeClr>
                </a:solidFill>
              </a:rPr>
              <a:t> Network </a:t>
            </a:r>
            <a:r>
              <a:rPr lang="en-US" sz="1100" dirty="0">
                <a:solidFill>
                  <a:schemeClr val="tx1">
                    <a:lumMod val="75000"/>
                    <a:lumOff val="25000"/>
                  </a:schemeClr>
                </a:solidFill>
              </a:rPr>
              <a:t>– Must use Piedmont Doctors and Facilities –</a:t>
            </a:r>
            <a:r>
              <a:rPr lang="en-US" sz="1100" b="1" dirty="0">
                <a:solidFill>
                  <a:schemeClr val="tx1">
                    <a:lumMod val="75000"/>
                    <a:lumOff val="25000"/>
                  </a:schemeClr>
                </a:solidFill>
              </a:rPr>
              <a:t> Low Plan</a:t>
            </a:r>
          </a:p>
          <a:p>
            <a:pPr marL="171450" indent="-171450">
              <a:buFont typeface="Arial" panose="020B0604020202020204" pitchFamily="34" charset="0"/>
              <a:buChar char="•"/>
            </a:pPr>
            <a:endParaRPr lang="en-US" sz="1000" dirty="0"/>
          </a:p>
        </p:txBody>
      </p:sp>
      <p:pic>
        <p:nvPicPr>
          <p:cNvPr id="3" name="Picture 2">
            <a:extLst>
              <a:ext uri="{FF2B5EF4-FFF2-40B4-BE49-F238E27FC236}">
                <a16:creationId xmlns:a16="http://schemas.microsoft.com/office/drawing/2014/main" id="{66ADC8A1-3A03-4F33-9C48-91AAD573AF7D}"/>
              </a:ext>
            </a:extLst>
          </p:cNvPr>
          <p:cNvPicPr>
            <a:picLocks noChangeAspect="1"/>
          </p:cNvPicPr>
          <p:nvPr/>
        </p:nvPicPr>
        <p:blipFill rotWithShape="1">
          <a:blip r:embed="rId3"/>
          <a:srcRect r="48011"/>
          <a:stretch/>
        </p:blipFill>
        <p:spPr>
          <a:xfrm>
            <a:off x="324048" y="1399040"/>
            <a:ext cx="4476552" cy="3610110"/>
          </a:xfrm>
          <a:prstGeom prst="rect">
            <a:avLst/>
          </a:prstGeom>
        </p:spPr>
      </p:pic>
      <p:pic>
        <p:nvPicPr>
          <p:cNvPr id="2" name="Picture 1">
            <a:extLst>
              <a:ext uri="{FF2B5EF4-FFF2-40B4-BE49-F238E27FC236}">
                <a16:creationId xmlns:a16="http://schemas.microsoft.com/office/drawing/2014/main" id="{EF6E1798-62AF-3B0A-C121-74524AD5C91D}"/>
              </a:ext>
            </a:extLst>
          </p:cNvPr>
          <p:cNvPicPr>
            <a:picLocks noChangeAspect="1"/>
          </p:cNvPicPr>
          <p:nvPr/>
        </p:nvPicPr>
        <p:blipFill rotWithShape="1">
          <a:blip r:embed="rId3"/>
          <a:srcRect l="75659"/>
          <a:stretch/>
        </p:blipFill>
        <p:spPr>
          <a:xfrm>
            <a:off x="4572000" y="1399040"/>
            <a:ext cx="2095931" cy="3610110"/>
          </a:xfrm>
          <a:prstGeom prst="rect">
            <a:avLst/>
          </a:prstGeom>
        </p:spPr>
      </p:pic>
      <p:sp>
        <p:nvSpPr>
          <p:cNvPr id="4" name="TextBox 3">
            <a:extLst>
              <a:ext uri="{FF2B5EF4-FFF2-40B4-BE49-F238E27FC236}">
                <a16:creationId xmlns:a16="http://schemas.microsoft.com/office/drawing/2014/main" id="{D69AF90C-C385-C40A-CDAB-63BCD77E480B}"/>
              </a:ext>
            </a:extLst>
          </p:cNvPr>
          <p:cNvSpPr txBox="1"/>
          <p:nvPr/>
        </p:nvSpPr>
        <p:spPr>
          <a:xfrm>
            <a:off x="2590800" y="228601"/>
            <a:ext cx="2971800" cy="369332"/>
          </a:xfrm>
          <a:prstGeom prst="rect">
            <a:avLst/>
          </a:prstGeom>
          <a:noFill/>
        </p:spPr>
        <p:txBody>
          <a:bodyPr wrap="square" rtlCol="0">
            <a:spAutoFit/>
          </a:bodyPr>
          <a:lstStyle/>
          <a:p>
            <a:r>
              <a:rPr lang="en-US" dirty="0"/>
              <a:t>EXEMPLAR</a:t>
            </a:r>
          </a:p>
        </p:txBody>
      </p:sp>
    </p:spTree>
    <p:extLst>
      <p:ext uri="{BB962C8B-B14F-4D97-AF65-F5344CB8AC3E}">
        <p14:creationId xmlns:p14="http://schemas.microsoft.com/office/powerpoint/2010/main" val="1715662467"/>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953000" y="228601"/>
            <a:ext cx="4038600" cy="609599"/>
          </a:xfrm>
        </p:spPr>
        <p:txBody>
          <a:bodyPr/>
          <a:lstStyle/>
          <a:p>
            <a:pPr algn="ctr"/>
            <a:r>
              <a:rPr lang="en-US" altLang="en-US" sz="2400" dirty="0">
                <a:latin typeface="Calibri" panose="020F0502020204030204" pitchFamily="34" charset="0"/>
                <a:cs typeface="Calibri" panose="020F0502020204030204" pitchFamily="34" charset="0"/>
              </a:rPr>
              <a:t>Health Savings Account (HSA)</a:t>
            </a:r>
          </a:p>
        </p:txBody>
      </p:sp>
      <p:sp>
        <p:nvSpPr>
          <p:cNvPr id="4" name="Slide Number Placeholder 3"/>
          <p:cNvSpPr>
            <a:spLocks noGrp="1"/>
          </p:cNvSpPr>
          <p:nvPr>
            <p:ph type="sldNum" sz="quarter" idx="4294967295"/>
          </p:nvPr>
        </p:nvSpPr>
        <p:spPr>
          <a:xfrm>
            <a:off x="8812213" y="6553200"/>
            <a:ext cx="255587" cy="1555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C8060-4C70-4B07-9FB8-6BD65980A915}" type="slidenum">
              <a:rPr kumimoji="0"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WordArt 6"/>
          <p:cNvSpPr>
            <a:spLocks noChangeArrowheads="1" noChangeShapeType="1" noTextEdit="1"/>
          </p:cNvSpPr>
          <p:nvPr/>
        </p:nvSpPr>
        <p:spPr bwMode="auto">
          <a:xfrm>
            <a:off x="5648325" y="1981201"/>
            <a:ext cx="2047875" cy="37591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a:noFill/>
                </a:ln>
                <a:solidFill>
                  <a:prstClr val="white">
                    <a:lumMod val="85000"/>
                    <a:alpha val="50195"/>
                  </a:prstClr>
                </a:solidFill>
                <a:effectLst/>
                <a:uLnTx/>
                <a:uFillTx/>
                <a:latin typeface="Arial Black"/>
                <a:ea typeface="+mn-ea"/>
                <a:cs typeface="+mn-cs"/>
              </a:rPr>
              <a:t>2</a:t>
            </a:r>
          </a:p>
        </p:txBody>
      </p:sp>
      <p:sp>
        <p:nvSpPr>
          <p:cNvPr id="8" name="TextBox 7"/>
          <p:cNvSpPr txBox="1"/>
          <p:nvPr/>
        </p:nvSpPr>
        <p:spPr>
          <a:xfrm>
            <a:off x="381000" y="654165"/>
            <a:ext cx="327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79646">
                    <a:lumMod val="75000"/>
                  </a:srgbClr>
                </a:solidFill>
                <a:effectLst/>
                <a:uLnTx/>
                <a:uFillTx/>
                <a:latin typeface="Calibri" panose="020F0502020204030204" pitchFamily="34" charset="0"/>
                <a:cs typeface="Calibri" panose="020F0502020204030204" pitchFamily="34" charset="0"/>
              </a:rPr>
              <a:t>Two separate parts</a:t>
            </a:r>
          </a:p>
        </p:txBody>
      </p:sp>
      <p:sp>
        <p:nvSpPr>
          <p:cNvPr id="10" name="WordArt 3"/>
          <p:cNvSpPr>
            <a:spLocks noChangeArrowheads="1" noChangeShapeType="1" noTextEdit="1"/>
          </p:cNvSpPr>
          <p:nvPr/>
        </p:nvSpPr>
        <p:spPr bwMode="auto">
          <a:xfrm>
            <a:off x="1525235" y="1981200"/>
            <a:ext cx="1685925" cy="375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a:noFill/>
                </a:ln>
                <a:solidFill>
                  <a:prstClr val="white">
                    <a:lumMod val="85000"/>
                    <a:alpha val="50195"/>
                  </a:prstClr>
                </a:solidFill>
                <a:effectLst/>
                <a:uLnTx/>
                <a:uFillTx/>
                <a:latin typeface="Arial Black"/>
                <a:ea typeface="+mn-ea"/>
                <a:cs typeface="+mn-cs"/>
              </a:rPr>
              <a:t>1</a:t>
            </a:r>
          </a:p>
        </p:txBody>
      </p:sp>
      <p:sp>
        <p:nvSpPr>
          <p:cNvPr id="6" name="Content Placeholder 2"/>
          <p:cNvSpPr>
            <a:spLocks noGrp="1"/>
          </p:cNvSpPr>
          <p:nvPr>
            <p:ph type="subTitle" idx="1"/>
          </p:nvPr>
        </p:nvSpPr>
        <p:spPr>
          <a:xfrm>
            <a:off x="609600" y="1124297"/>
            <a:ext cx="3810000" cy="4572000"/>
          </a:xfrm>
        </p:spPr>
        <p:txBody>
          <a:bodyPr>
            <a:normAutofit/>
          </a:bodyPr>
          <a:lstStyle/>
          <a:p>
            <a:pPr marL="0" indent="0" algn="ctr">
              <a:buFont typeface="Arial" charset="0"/>
              <a:buNone/>
              <a:defRPr/>
            </a:pPr>
            <a:endParaRPr lang="en-US" sz="1800" b="1" dirty="0">
              <a:ea typeface="Verdana" panose="020B0604030504040204" pitchFamily="34" charset="0"/>
              <a:cs typeface="Verdana" panose="020B0604030504040204" pitchFamily="34" charset="0"/>
            </a:endParaRPr>
          </a:p>
          <a:p>
            <a:pPr marL="0" indent="0" algn="ctr">
              <a:buFont typeface="Arial" charset="0"/>
              <a:buNone/>
              <a:defRPr/>
            </a:pPr>
            <a:r>
              <a:rPr lang="en-US" sz="1800" b="1" dirty="0">
                <a:solidFill>
                  <a:srgbClr val="003057"/>
                </a:solidFill>
                <a:latin typeface="Calibri" panose="020F0502020204030204" pitchFamily="34" charset="0"/>
                <a:ea typeface="Verdana" panose="020B0604030504040204" pitchFamily="34" charset="0"/>
                <a:cs typeface="Calibri" panose="020F0502020204030204" pitchFamily="34" charset="0"/>
              </a:rPr>
              <a:t> </a:t>
            </a:r>
            <a:r>
              <a:rPr lang="en-US" sz="18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High Deductible Health Plan</a:t>
            </a:r>
          </a:p>
          <a:p>
            <a:pPr marL="0" indent="0" algn="ctr">
              <a:buFont typeface="Arial" charset="0"/>
              <a:buNone/>
              <a:defRPr/>
            </a:pPr>
            <a:endParaRPr lang="en-US" sz="18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gn="l">
              <a:buFont typeface="Arial" panose="020B0604020202020204" pitchFamily="34" charset="0"/>
              <a:buChar char="•"/>
              <a:defRPr/>
            </a:pPr>
            <a:r>
              <a:rPr lang="en-US" sz="1800" dirty="0">
                <a:solidFill>
                  <a:schemeClr val="tx1">
                    <a:lumMod val="85000"/>
                    <a:lumOff val="15000"/>
                  </a:schemeClr>
                </a:solidFill>
                <a:latin typeface="Calibri" panose="020F0502020204030204" pitchFamily="34" charset="0"/>
                <a:ea typeface="Verdana" panose="020B0604030504040204" pitchFamily="34" charset="0"/>
                <a:cs typeface="Calibri" panose="020F0502020204030204" pitchFamily="34" charset="0"/>
              </a:rPr>
              <a:t>100% coverage for preventive care </a:t>
            </a:r>
          </a:p>
          <a:p>
            <a:pPr marL="742950" lvl="1" indent="-285750" algn="l">
              <a:buFont typeface="Arial" panose="020B0604020202020204" pitchFamily="34" charset="0"/>
              <a:buChar char="•"/>
              <a:defRPr/>
            </a:pPr>
            <a:r>
              <a:rPr lang="en-US" sz="1800" dirty="0">
                <a:solidFill>
                  <a:schemeClr val="tx1">
                    <a:lumMod val="85000"/>
                    <a:lumOff val="15000"/>
                  </a:schemeClr>
                </a:solidFill>
                <a:latin typeface="Calibri" panose="020F0502020204030204" pitchFamily="34" charset="0"/>
                <a:ea typeface="Verdana" panose="020B0604030504040204" pitchFamily="34" charset="0"/>
                <a:cs typeface="Calibri" panose="020F0502020204030204" pitchFamily="34" charset="0"/>
              </a:rPr>
              <a:t>Well-child care, immunizations</a:t>
            </a:r>
          </a:p>
          <a:p>
            <a:pPr marL="742950" lvl="1" indent="-285750" algn="l">
              <a:buFont typeface="Arial" panose="020B0604020202020204" pitchFamily="34" charset="0"/>
              <a:buChar char="•"/>
              <a:defRPr/>
            </a:pPr>
            <a:r>
              <a:rPr lang="en-US" sz="1800" dirty="0">
                <a:solidFill>
                  <a:schemeClr val="tx1">
                    <a:lumMod val="85000"/>
                    <a:lumOff val="15000"/>
                  </a:schemeClr>
                </a:solidFill>
                <a:latin typeface="Calibri" panose="020F0502020204030204" pitchFamily="34" charset="0"/>
                <a:ea typeface="Verdana" panose="020B0604030504040204" pitchFamily="34" charset="0"/>
                <a:cs typeface="Calibri" panose="020F0502020204030204" pitchFamily="34" charset="0"/>
              </a:rPr>
              <a:t>Periodic health examinations</a:t>
            </a:r>
          </a:p>
          <a:p>
            <a:pPr marL="742950" lvl="1" indent="-285750" algn="l">
              <a:buFont typeface="Arial" panose="020B0604020202020204" pitchFamily="34" charset="0"/>
              <a:buChar char="•"/>
              <a:defRPr/>
            </a:pPr>
            <a:r>
              <a:rPr lang="en-US" sz="1800" dirty="0">
                <a:solidFill>
                  <a:schemeClr val="tx1">
                    <a:lumMod val="85000"/>
                    <a:lumOff val="15000"/>
                  </a:schemeClr>
                </a:solidFill>
                <a:latin typeface="Calibri" panose="020F0502020204030204" pitchFamily="34" charset="0"/>
                <a:ea typeface="Verdana" panose="020B0604030504040204" pitchFamily="34" charset="0"/>
                <a:cs typeface="Calibri" panose="020F0502020204030204" pitchFamily="34" charset="0"/>
              </a:rPr>
              <a:t>Annual Gynecology exams</a:t>
            </a:r>
          </a:p>
          <a:p>
            <a:pPr marL="742950" lvl="1" indent="-285750" algn="l">
              <a:buFont typeface="Arial" panose="020B0604020202020204" pitchFamily="34" charset="0"/>
              <a:buChar char="•"/>
              <a:defRPr/>
            </a:pPr>
            <a:r>
              <a:rPr lang="en-US" sz="1800" dirty="0">
                <a:solidFill>
                  <a:schemeClr val="tx1">
                    <a:lumMod val="85000"/>
                    <a:lumOff val="15000"/>
                  </a:schemeClr>
                </a:solidFill>
                <a:latin typeface="Calibri" panose="020F0502020204030204" pitchFamily="34" charset="0"/>
                <a:ea typeface="Verdana" panose="020B0604030504040204" pitchFamily="34" charset="0"/>
                <a:cs typeface="Calibri" panose="020F0502020204030204" pitchFamily="34" charset="0"/>
              </a:rPr>
              <a:t>Prostate screenings</a:t>
            </a:r>
          </a:p>
          <a:p>
            <a:pPr marL="285750" indent="-285750" algn="l">
              <a:buFont typeface="Arial" panose="020B0604020202020204" pitchFamily="34" charset="0"/>
              <a:buChar char="•"/>
              <a:defRPr/>
            </a:pPr>
            <a:r>
              <a:rPr lang="en-US" sz="1800" dirty="0">
                <a:solidFill>
                  <a:schemeClr val="tx1">
                    <a:lumMod val="85000"/>
                    <a:lumOff val="15000"/>
                  </a:schemeClr>
                </a:solidFill>
                <a:latin typeface="Calibri" panose="020F0502020204030204" pitchFamily="34" charset="0"/>
                <a:ea typeface="Verdana" panose="020B0604030504040204" pitchFamily="34" charset="0"/>
                <a:cs typeface="Calibri" panose="020F0502020204030204" pitchFamily="34" charset="0"/>
              </a:rPr>
              <a:t>Annual deductible must be met before benefits are paid</a:t>
            </a:r>
          </a:p>
          <a:p>
            <a:pPr marL="285750" indent="-285750" algn="l">
              <a:buFont typeface="Arial" panose="020B0604020202020204" pitchFamily="34" charset="0"/>
              <a:buChar char="•"/>
              <a:defRPr/>
            </a:pPr>
            <a:r>
              <a:rPr lang="en-US" sz="1800" dirty="0">
                <a:solidFill>
                  <a:schemeClr val="tx1">
                    <a:lumMod val="85000"/>
                    <a:lumOff val="15000"/>
                  </a:schemeClr>
                </a:solidFill>
                <a:latin typeface="Calibri" panose="020F0502020204030204" pitchFamily="34" charset="0"/>
                <a:ea typeface="Verdana" panose="020B0604030504040204" pitchFamily="34" charset="0"/>
                <a:cs typeface="Calibri" panose="020F0502020204030204" pitchFamily="34" charset="0"/>
              </a:rPr>
              <a:t>Protection from high out-of-pocket costs</a:t>
            </a:r>
          </a:p>
        </p:txBody>
      </p:sp>
      <p:sp>
        <p:nvSpPr>
          <p:cNvPr id="7" name="Content Placeholder 4"/>
          <p:cNvSpPr txBox="1">
            <a:spLocks/>
          </p:cNvSpPr>
          <p:nvPr/>
        </p:nvSpPr>
        <p:spPr>
          <a:xfrm>
            <a:off x="4744156" y="1447800"/>
            <a:ext cx="4191000" cy="39258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r>
              <a:rPr kumimoji="0" lang="en-US" sz="18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Health Savings Account</a:t>
            </a: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18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rPr>
              <a:t>You own the account</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rPr>
              <a:t>You decide to save funds or use on medical type services prior to age 65</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rPr>
              <a:t>Funds roll </a:t>
            </a:r>
            <a:r>
              <a:rPr lang="en-US" sz="1800" dirty="0">
                <a:solidFill>
                  <a:prstClr val="black">
                    <a:lumMod val="85000"/>
                    <a:lumOff val="15000"/>
                  </a:prstClr>
                </a:solidFill>
                <a:latin typeface="Calibri" panose="020F0502020204030204" pitchFamily="34" charset="0"/>
                <a:ea typeface="Verdana" panose="020B0604030504040204" pitchFamily="34" charset="0"/>
                <a:cs typeface="Calibri" panose="020F0502020204030204" pitchFamily="34" charset="0"/>
              </a:rPr>
              <a:t>o</a:t>
            </a:r>
            <a:r>
              <a:rPr kumimoji="0" lang="en-US" sz="1800" b="0"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rPr>
              <a:t>ver</a:t>
            </a: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rPr>
              <a:t> from year to year </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rPr>
              <a:t>Contribution elections at </a:t>
            </a:r>
            <a:r>
              <a:rPr lang="en-US" sz="1800" dirty="0">
                <a:solidFill>
                  <a:prstClr val="black">
                    <a:lumMod val="85000"/>
                    <a:lumOff val="15000"/>
                  </a:prstClr>
                </a:solidFill>
                <a:latin typeface="Calibri" panose="020F0502020204030204" pitchFamily="34" charset="0"/>
                <a:ea typeface="Verdana" panose="020B0604030504040204" pitchFamily="34" charset="0"/>
                <a:cs typeface="Calibri" panose="020F0502020204030204" pitchFamily="34" charset="0"/>
              </a:rPr>
              <a:t>open enrollment</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24213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86600" y="228601"/>
            <a:ext cx="1905000" cy="609599"/>
          </a:xfrm>
          <a:prstGeom prst="rect">
            <a:avLst/>
          </a:prstGeom>
          <a:ln w="28575">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HSA</a:t>
            </a:r>
          </a:p>
        </p:txBody>
      </p:sp>
      <p:pic>
        <p:nvPicPr>
          <p:cNvPr id="12" name="Picture 2" descr="How To Find Free Money: Best Rewards And Bonus Offers To Make 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24121">
            <a:off x="1939442" y="5968789"/>
            <a:ext cx="1295400" cy="7753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04019" y="1066800"/>
            <a:ext cx="8335962" cy="2442300"/>
            <a:chOff x="274638" y="533400"/>
            <a:chExt cx="8335962" cy="2362200"/>
          </a:xfrm>
        </p:grpSpPr>
        <p:sp>
          <p:nvSpPr>
            <p:cNvPr id="5" name="Rectangle 5"/>
            <p:cNvSpPr>
              <a:spLocks noChangeArrowheads="1"/>
            </p:cNvSpPr>
            <p:nvPr/>
          </p:nvSpPr>
          <p:spPr bwMode="auto">
            <a:xfrm>
              <a:off x="274638" y="1066800"/>
              <a:ext cx="2362200" cy="1295400"/>
            </a:xfrm>
            <a:prstGeom prst="rect">
              <a:avLst/>
            </a:prstGeom>
            <a:solidFill>
              <a:schemeClr val="tx1">
                <a:lumMod val="65000"/>
                <a:lumOff val="35000"/>
              </a:schemeClr>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HSA Contribution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IRS Tax-Year Limits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2025 Ind $</a:t>
              </a:r>
              <a:r>
                <a:rPr lang="en-US" altLang="en-US" sz="1400" dirty="0">
                  <a:solidFill>
                    <a:prstClr val="white"/>
                  </a:solidFill>
                  <a:latin typeface="Calibri" panose="020F0502020204030204" pitchFamily="34" charset="0"/>
                  <a:cs typeface="Calibri" panose="020F0502020204030204" pitchFamily="34" charset="0"/>
                </a:rPr>
                <a:t>4,300</a:t>
              </a:r>
              <a:r>
                <a:rPr kumimoji="0" lang="en-US" altLang="en-U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Fam $</a:t>
              </a:r>
              <a:r>
                <a:rPr lang="en-US" altLang="en-US" sz="1400" dirty="0">
                  <a:solidFill>
                    <a:prstClr val="white"/>
                  </a:solidFill>
                  <a:latin typeface="Calibri" panose="020F0502020204030204" pitchFamily="34" charset="0"/>
                  <a:cs typeface="Calibri" panose="020F0502020204030204" pitchFamily="34" charset="0"/>
                </a:rPr>
                <a:t>8,550</a:t>
              </a:r>
              <a:endParaRPr kumimoji="0" lang="en-US" altLang="en-U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4"/>
            <p:cNvSpPr>
              <a:spLocks noChangeArrowheads="1"/>
            </p:cNvSpPr>
            <p:nvPr/>
          </p:nvSpPr>
          <p:spPr bwMode="auto">
            <a:xfrm>
              <a:off x="2819400" y="1066800"/>
              <a:ext cx="3200400" cy="1295400"/>
            </a:xfrm>
            <a:prstGeom prst="rect">
              <a:avLst/>
            </a:prstGeom>
            <a:solidFill>
              <a:schemeClr val="tx1">
                <a:lumMod val="65000"/>
                <a:lumOff val="35000"/>
              </a:schemeClr>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prstClr val="white"/>
                  </a:solidFill>
                  <a:effectLst/>
                  <a:uLnTx/>
                  <a:uFillTx/>
                  <a:latin typeface="+mn-lt"/>
                  <a:ea typeface="MS PGothic" pitchFamily="34" charset="-128"/>
                  <a:cs typeface="+mn-cs"/>
                </a:rPr>
                <a:t>Maximum Employee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prstClr val="white"/>
                  </a:solidFill>
                  <a:effectLst/>
                  <a:uLnTx/>
                  <a:uFillTx/>
                  <a:latin typeface="+mn-lt"/>
                  <a:ea typeface="MS PGothic" pitchFamily="34" charset="-128"/>
                  <a:cs typeface="+mn-cs"/>
                </a:rPr>
                <a:t>Deductible Responsibility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mn-lt"/>
                  <a:ea typeface="MS PGothic" pitchFamily="34" charset="-128"/>
                  <a:cs typeface="+mn-cs"/>
                </a:rPr>
                <a:t>(in Network)</a:t>
              </a:r>
              <a:r>
                <a:rPr kumimoji="0" lang="en-US" altLang="en-US" sz="1800" b="0" i="0" u="none" strike="noStrike" kern="1200" cap="none" spc="0" normalizeH="0" baseline="0" noProof="0" dirty="0">
                  <a:ln>
                    <a:noFill/>
                  </a:ln>
                  <a:solidFill>
                    <a:prstClr val="white"/>
                  </a:solidFill>
                  <a:effectLst/>
                  <a:uLnTx/>
                  <a:uFillTx/>
                  <a:latin typeface="+mn-lt"/>
                  <a:ea typeface="MS PGothic"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prstClr val="white"/>
                </a:solidFill>
                <a:effectLst/>
                <a:uLnTx/>
                <a:uFillTx/>
                <a:latin typeface="+mn-lt"/>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prstClr val="white"/>
                  </a:solidFill>
                  <a:effectLst/>
                  <a:uLnTx/>
                  <a:uFillTx/>
                  <a:latin typeface="+mn-lt"/>
                  <a:ea typeface="MS PGothic" pitchFamily="34" charset="-128"/>
                  <a:cs typeface="+mn-cs"/>
                </a:rPr>
                <a:t>$5,500 Self / $11,000 Family</a:t>
              </a:r>
            </a:p>
          </p:txBody>
        </p:sp>
        <p:sp>
          <p:nvSpPr>
            <p:cNvPr id="7" name="AutoShape 6"/>
            <p:cNvSpPr>
              <a:spLocks noChangeArrowheads="1"/>
            </p:cNvSpPr>
            <p:nvPr/>
          </p:nvSpPr>
          <p:spPr bwMode="auto">
            <a:xfrm>
              <a:off x="6172200" y="533400"/>
              <a:ext cx="2438400" cy="2362200"/>
            </a:xfrm>
            <a:prstGeom prst="rightArrow">
              <a:avLst>
                <a:gd name="adj1" fmla="val 56991"/>
                <a:gd name="adj2" fmla="val 31326"/>
              </a:avLst>
            </a:prstGeom>
            <a:solidFill>
              <a:schemeClr val="tx1">
                <a:lumMod val="65000"/>
                <a:lumOff val="35000"/>
              </a:schemeClr>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Calibri" panose="020F0502020204030204" pitchFamily="34" charset="0"/>
                  <a:ea typeface="MS PGothic" pitchFamily="34" charset="-128"/>
                  <a:cs typeface="+mn-cs"/>
                </a:rPr>
                <a:t>Health Plan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Calibri" panose="020F0502020204030204" pitchFamily="34" charset="0"/>
                  <a:ea typeface="MS PGothic" pitchFamily="34" charset="-128"/>
                  <a:cs typeface="+mn-cs"/>
                </a:rPr>
                <a:t>Coverage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500" b="1" i="0" u="none" strike="noStrike" kern="1200" cap="none" spc="0" normalizeH="0" baseline="0" noProof="0" dirty="0">
                <a:ln>
                  <a:noFill/>
                </a:ln>
                <a:solidFill>
                  <a:prstClr val="white"/>
                </a:solidFill>
                <a:effectLst/>
                <a:uLnTx/>
                <a:uFillTx/>
                <a:latin typeface="Calibri" panose="020F0502020204030204" pitchFamily="34" charset="0"/>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S PGothic" pitchFamily="34" charset="-128"/>
                  <a:cs typeface="+mn-cs"/>
                </a:rPr>
                <a:t>(in Network)</a:t>
              </a: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S PGothic"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prstClr val="white"/>
                </a:solidFill>
                <a:effectLst/>
                <a:uLnTx/>
                <a:uFillTx/>
                <a:latin typeface="Calibri" panose="020F0502020204030204" pitchFamily="34" charset="0"/>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prstClr val="white"/>
                  </a:solidFill>
                  <a:effectLst/>
                  <a:uLnTx/>
                  <a:uFillTx/>
                  <a:latin typeface="Calibri" panose="020F0502020204030204" pitchFamily="34" charset="0"/>
                  <a:ea typeface="MS PGothic" pitchFamily="34" charset="-128"/>
                  <a:cs typeface="+mn-cs"/>
                </a:rPr>
                <a:t>100%</a:t>
              </a:r>
            </a:p>
          </p:txBody>
        </p:sp>
      </p:grpSp>
      <p:grpSp>
        <p:nvGrpSpPr>
          <p:cNvPr id="8" name="Group 7"/>
          <p:cNvGrpSpPr/>
          <p:nvPr/>
        </p:nvGrpSpPr>
        <p:grpSpPr>
          <a:xfrm>
            <a:off x="384526" y="3509101"/>
            <a:ext cx="8153400" cy="2185214"/>
            <a:chOff x="197716" y="2932113"/>
            <a:chExt cx="8468254" cy="2259066"/>
          </a:xfrm>
        </p:grpSpPr>
        <p:sp>
          <p:nvSpPr>
            <p:cNvPr id="9" name="TextBox 11"/>
            <p:cNvSpPr txBox="1">
              <a:spLocks noChangeArrowheads="1"/>
            </p:cNvSpPr>
            <p:nvPr/>
          </p:nvSpPr>
          <p:spPr bwMode="auto">
            <a:xfrm>
              <a:off x="197716" y="2932113"/>
              <a:ext cx="3007417" cy="225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Verdana" panose="020B0604030504040204" pitchFamily="34" charset="0"/>
                </a:rPr>
                <a:t>You may make contributions     up to the annual IRS limits for self and family coverage.</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en-US" sz="14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Verdana" panose="020B0604030504040204" pitchFamily="34" charset="0"/>
                  <a:cs typeface="Verdana" panose="020B0604030504040204" pitchFamily="34" charset="0"/>
                </a:rPr>
                <a:t>Age 55 years and older can contribute an additional      $1,000 per year</a:t>
              </a:r>
              <a:r>
                <a:rPr kumimoji="0" lang="en-US"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Verdana" panose="020B0604030504040204" pitchFamily="34" charset="0"/>
                </a:rPr>
                <a:t>.</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en-US" sz="1400" b="1" i="0" u="none" strike="noStrike" kern="1200" cap="none" spc="0" normalizeH="0" baseline="0" noProof="0" dirty="0">
                  <a:ln>
                    <a:noFill/>
                  </a:ln>
                  <a:solidFill>
                    <a:srgbClr val="FF0000"/>
                  </a:solidFill>
                  <a:effectLst/>
                  <a:uLnTx/>
                  <a:uFillTx/>
                  <a:latin typeface="Calibri" panose="020F0502020204030204" pitchFamily="34" charset="0"/>
                  <a:ea typeface="Verdana" panose="020B0604030504040204" pitchFamily="34" charset="0"/>
                  <a:cs typeface="Verdana" panose="020B0604030504040204" pitchFamily="34" charset="0"/>
                </a:rPr>
                <a:t>The University contributes $750 annually to your HSA and will be deposited on a quarterly basis.   </a:t>
              </a:r>
              <a:endParaRPr kumimoji="0" lang="en-US" altLang="en-US" sz="1600" b="1" i="0" u="none" strike="noStrike" kern="1200" cap="none" spc="0" normalizeH="0" baseline="0" noProof="0" dirty="0">
                <a:ln>
                  <a:noFill/>
                </a:ln>
                <a:solidFill>
                  <a:srgbClr val="FF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0" name="TextBox 12"/>
            <p:cNvSpPr txBox="1">
              <a:spLocks noChangeArrowheads="1"/>
            </p:cNvSpPr>
            <p:nvPr/>
          </p:nvSpPr>
          <p:spPr bwMode="auto">
            <a:xfrm>
              <a:off x="3205133" y="2960688"/>
              <a:ext cx="2563842" cy="143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Verdana" panose="020B0604030504040204" pitchFamily="34" charset="0"/>
                </a:rPr>
                <a:t>No individual family member will pay more than the individual deductible in order for benefits to begin for that member.</a:t>
              </a:r>
            </a:p>
          </p:txBody>
        </p:sp>
        <p:sp>
          <p:nvSpPr>
            <p:cNvPr id="11" name="TextBox 13"/>
            <p:cNvSpPr txBox="1">
              <a:spLocks noChangeArrowheads="1"/>
            </p:cNvSpPr>
            <p:nvPr/>
          </p:nvSpPr>
          <p:spPr bwMode="auto">
            <a:xfrm>
              <a:off x="6291693" y="2932113"/>
              <a:ext cx="2374277" cy="173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Verdana" panose="020B0604030504040204" pitchFamily="34" charset="0"/>
                </a:rPr>
                <a:t>Same covered services as traditional plan.</a:t>
              </a:r>
            </a:p>
            <a:p>
              <a:pPr marL="285750" marR="0" lvl="0"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Verdana" panose="020B0604030504040204" pitchFamily="34" charset="0"/>
                </a:rPr>
                <a:t>Once deductible is met, copays and 100% coinsurance </a:t>
              </a:r>
              <a:r>
                <a:rPr lang="en-US" altLang="en-US" sz="1400" dirty="0">
                  <a:solidFill>
                    <a:prstClr val="black">
                      <a:lumMod val="75000"/>
                      <a:lumOff val="25000"/>
                    </a:prstClr>
                  </a:solidFill>
                  <a:latin typeface="Calibri" panose="020F0502020204030204" pitchFamily="34" charset="0"/>
                  <a:ea typeface="Verdana" panose="020B0604030504040204" pitchFamily="34" charset="0"/>
                  <a:cs typeface="Verdana" panose="020B0604030504040204" pitchFamily="34" charset="0"/>
                </a:rPr>
                <a:t>kicks in </a:t>
              </a:r>
              <a:r>
                <a:rPr kumimoji="0" lang="en-US"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Verdana" panose="020B0604030504040204" pitchFamily="34" charset="0"/>
                </a:rPr>
                <a:t>for covered in-network services.</a:t>
              </a:r>
            </a:p>
          </p:txBody>
        </p:sp>
      </p:grpSp>
    </p:spTree>
    <p:extLst>
      <p:ext uri="{BB962C8B-B14F-4D97-AF65-F5344CB8AC3E}">
        <p14:creationId xmlns:p14="http://schemas.microsoft.com/office/powerpoint/2010/main" val="420559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25296" y="656486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CA5136-9B8D-475A-95F7-6277601F6EF7}"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p:cNvSpPr txBox="1">
            <a:spLocks/>
          </p:cNvSpPr>
          <p:nvPr/>
        </p:nvSpPr>
        <p:spPr>
          <a:xfrm>
            <a:off x="5084960" y="228601"/>
            <a:ext cx="3810000" cy="609599"/>
          </a:xfrm>
          <a:prstGeom prst="rect">
            <a:avLst/>
          </a:prstGeom>
          <a:ln w="28575">
            <a:solidFill>
              <a:schemeClr val="accent1"/>
            </a:solidFill>
          </a:ln>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j-ea"/>
                <a:cs typeface="+mj-cs"/>
              </a:rPr>
              <a:t>Benefits of your HSA</a:t>
            </a:r>
          </a:p>
        </p:txBody>
      </p:sp>
      <p:sp>
        <p:nvSpPr>
          <p:cNvPr id="9" name="Content Placeholder 2"/>
          <p:cNvSpPr>
            <a:spLocks noGrp="1"/>
          </p:cNvSpPr>
          <p:nvPr>
            <p:ph type="subTitle" idx="1"/>
          </p:nvPr>
        </p:nvSpPr>
        <p:spPr>
          <a:xfrm>
            <a:off x="304800" y="970663"/>
            <a:ext cx="6248400" cy="5780643"/>
          </a:xfrm>
        </p:spPr>
        <p:txBody>
          <a:bodyPr>
            <a:noAutofit/>
          </a:bodyPr>
          <a:lstStyle/>
          <a:p>
            <a:pPr marL="228600" indent="-228600" algn="l">
              <a:buFont typeface="+mj-lt"/>
              <a:buAutoNum type="arabicPeriod"/>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Portability</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latin typeface="Calibri" panose="020F0502020204030204" pitchFamily="34" charset="0"/>
                <a:ea typeface="Verdana" panose="020B0604030504040204" pitchFamily="34" charset="0"/>
                <a:cs typeface="Verdana" panose="020B0604030504040204" pitchFamily="34" charset="0"/>
              </a:rPr>
              <a:t>You own the personal bank account and can take the funds with you if your job changes, you retire or become unemployed.</a:t>
            </a:r>
          </a:p>
          <a:p>
            <a:pPr marL="228600" indent="-228600" algn="l">
              <a:buFont typeface="+mj-lt"/>
              <a:buAutoNum type="arabicPeriod"/>
              <a:defRPr/>
            </a:pPr>
            <a:endParaRPr lang="en-US" sz="900" b="1" dirty="0">
              <a:solidFill>
                <a:srgbClr val="003057"/>
              </a:solidFill>
              <a:latin typeface="Calibri" panose="020F0502020204030204" pitchFamily="34" charset="0"/>
              <a:ea typeface="Verdana" panose="020B0604030504040204" pitchFamily="34" charset="0"/>
              <a:cs typeface="Verdana" panose="020B0604030504040204" pitchFamily="34" charset="0"/>
            </a:endParaRPr>
          </a:p>
          <a:p>
            <a:pPr marL="228600" indent="-228600" algn="l">
              <a:buFont typeface="+mj-lt"/>
              <a:buAutoNum type="arabicPeriod"/>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Tax savings:</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latin typeface="Calibri" panose="020F0502020204030204" pitchFamily="34" charset="0"/>
                <a:ea typeface="Verdana" panose="020B0604030504040204" pitchFamily="34" charset="0"/>
                <a:cs typeface="Verdana" panose="020B0604030504040204" pitchFamily="34" charset="0"/>
              </a:rPr>
              <a:t>Your HSA provides tax savings:</a:t>
            </a:r>
          </a:p>
          <a:p>
            <a:pPr marL="685800" lvl="1" indent="-285750" algn="l">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ea typeface="Verdana" panose="020B0604030504040204" pitchFamily="34" charset="0"/>
                <a:cs typeface="Verdana" panose="020B0604030504040204" pitchFamily="34" charset="0"/>
              </a:rPr>
              <a:t>Contributions to your account are pre-tax</a:t>
            </a:r>
          </a:p>
          <a:p>
            <a:pPr marL="685800" lvl="1" indent="-285750" algn="l">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ea typeface="Verdana" panose="020B0604030504040204" pitchFamily="34" charset="0"/>
                <a:cs typeface="Verdana" panose="020B0604030504040204" pitchFamily="34" charset="0"/>
              </a:rPr>
              <a:t>Investment Earnings are tax free</a:t>
            </a:r>
          </a:p>
          <a:p>
            <a:pPr marL="685800" lvl="1" indent="-285750" algn="l">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ea typeface="Verdana" panose="020B0604030504040204" pitchFamily="34" charset="0"/>
                <a:cs typeface="Verdana" panose="020B0604030504040204" pitchFamily="34" charset="0"/>
              </a:rPr>
              <a:t>Withdrawals for qualified medical expenses are tax free  </a:t>
            </a:r>
          </a:p>
          <a:p>
            <a:pPr marL="400050" lvl="1" algn="l">
              <a:defRPr/>
            </a:pPr>
            <a:endParaRPr lang="en-US" sz="900" dirty="0">
              <a:solidFill>
                <a:schemeClr val="tx1"/>
              </a:solidFill>
              <a:latin typeface="Calibri" panose="020F0502020204030204" pitchFamily="34" charset="0"/>
              <a:ea typeface="Verdana" panose="020B0604030504040204" pitchFamily="34" charset="0"/>
              <a:cs typeface="Verdana" panose="020B0604030504040204" pitchFamily="34" charset="0"/>
            </a:endParaRPr>
          </a:p>
          <a:p>
            <a:pPr marL="228600" indent="-228600" algn="l">
              <a:buFont typeface="+mj-lt"/>
              <a:buAutoNum type="arabicPeriod"/>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Unused HSA funds roll over year after year:  </a:t>
            </a:r>
            <a:r>
              <a:rPr lang="en-US" sz="1400" dirty="0">
                <a:latin typeface="Calibri" panose="020F0502020204030204" pitchFamily="34" charset="0"/>
                <a:ea typeface="Verdana" panose="020B0604030504040204" pitchFamily="34" charset="0"/>
                <a:cs typeface="Verdana" panose="020B0604030504040204" pitchFamily="34" charset="0"/>
              </a:rPr>
              <a:t>There is no limit on the total amount you can have in your HSA.</a:t>
            </a:r>
          </a:p>
          <a:p>
            <a:pPr marL="228600" indent="-228600" algn="l">
              <a:buFont typeface="+mj-lt"/>
              <a:buAutoNum type="arabicPeriod"/>
              <a:defRPr/>
            </a:pPr>
            <a:endParaRPr lang="en-US" sz="900" dirty="0">
              <a:latin typeface="Calibri" panose="020F0502020204030204" pitchFamily="34" charset="0"/>
              <a:ea typeface="Verdana" panose="020B0604030504040204" pitchFamily="34" charset="0"/>
              <a:cs typeface="Verdana" panose="020B0604030504040204" pitchFamily="34" charset="0"/>
            </a:endParaRPr>
          </a:p>
          <a:p>
            <a:pPr marL="342900" lvl="0" indent="-342900" algn="l">
              <a:buFont typeface="Arial" charset="0"/>
              <a:buAutoNum type="arabicPeriod" startAt="4"/>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Flexibility:</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You decide how to use the money – save it or spend it on healthcare expenses.</a:t>
            </a:r>
          </a:p>
          <a:p>
            <a:pPr marL="742950" lvl="1" indent="-285750" algn="l">
              <a:buFont typeface="Arial" panose="020B0604020202020204" pitchFamily="34" charset="0"/>
              <a:buChar char="•"/>
              <a:defRPr/>
            </a:pP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Qualified medical expenses prior to age 65</a:t>
            </a:r>
          </a:p>
          <a:p>
            <a:pPr marL="742950" lvl="1" indent="-285750" algn="l">
              <a:buFont typeface="Arial" panose="020B0604020202020204" pitchFamily="34" charset="0"/>
              <a:buChar char="•"/>
              <a:defRPr/>
            </a:pP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After age 65, you can withdraw the funds without penalty; similar to a 401(k)</a:t>
            </a:r>
          </a:p>
          <a:p>
            <a:pPr lvl="0" algn="l">
              <a:spcBef>
                <a:spcPts val="0"/>
              </a:spcBef>
              <a:defRPr/>
            </a:pPr>
            <a:endParaRPr lang="en-US" sz="9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endParaRPr>
          </a:p>
          <a:p>
            <a:pPr lvl="0" algn="l">
              <a:spcBef>
                <a:spcPts val="0"/>
              </a:spcBef>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5.  Balance can grow:</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Through investment earnings </a:t>
            </a:r>
          </a:p>
          <a:p>
            <a:pPr marL="685800" lvl="1" indent="-285750" algn="l">
              <a:buFont typeface="Arial" panose="020B0604020202020204" pitchFamily="34" charset="0"/>
              <a:buChar char="•"/>
              <a:defRPr/>
            </a:pP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You can pursue many different investment options once your account balance meets a certain threshold. Health Equity’s threshold is $2,000.</a:t>
            </a:r>
          </a:p>
          <a:p>
            <a:pPr marL="685800" lvl="1" indent="-285750" algn="l">
              <a:buFont typeface="Verdana" pitchFamily="34" charset="0"/>
              <a:buChar char="―"/>
              <a:defRPr/>
            </a:pPr>
            <a:endParaRPr lang="en-US" sz="900" dirty="0">
              <a:solidFill>
                <a:prstClr val="black"/>
              </a:solidFill>
              <a:latin typeface="Calibri" panose="020F0502020204030204" pitchFamily="34" charset="0"/>
              <a:ea typeface="Verdana" panose="020B0604030504040204" pitchFamily="34" charset="0"/>
              <a:cs typeface="Verdana" panose="020B0604030504040204" pitchFamily="34" charset="0"/>
            </a:endParaRPr>
          </a:p>
          <a:p>
            <a:pPr marL="342900" lvl="0" indent="-342900" algn="l">
              <a:spcBef>
                <a:spcPts val="0"/>
              </a:spcBef>
              <a:buFont typeface="Arial" charset="0"/>
              <a:buAutoNum type="arabicPeriod" startAt="6"/>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Help pay for family members’ medical expenses </a:t>
            </a: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as long as they are a tax dependent listed on your IRS filing</a:t>
            </a:r>
          </a:p>
          <a:p>
            <a:pPr algn="l">
              <a:defRPr/>
            </a:pPr>
            <a:endParaRPr lang="en-US" sz="1600" dirty="0">
              <a:latin typeface="Calibri" panose="020F0502020204030204" pitchFamily="34" charset="0"/>
              <a:ea typeface="Verdana" panose="020B0604030504040204" pitchFamily="34" charset="0"/>
              <a:cs typeface="Verdana" panose="020B0604030504040204" pitchFamily="34" charset="0"/>
            </a:endParaRPr>
          </a:p>
        </p:txBody>
      </p:sp>
      <p:pic>
        <p:nvPicPr>
          <p:cNvPr id="10" name="Picture 6" descr="Health Savings Account Limits for 2018 - IRS Changes Mind Again :: World  Trend Finan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106" y="1752600"/>
            <a:ext cx="1828800" cy="22250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D9EED84-E9BA-3C2C-2E14-5BF80FA3A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87969"/>
            <a:ext cx="2194989" cy="490862"/>
          </a:xfrm>
          <a:prstGeom prst="rect">
            <a:avLst/>
          </a:prstGeom>
        </p:spPr>
      </p:pic>
    </p:spTree>
    <p:extLst>
      <p:ext uri="{BB962C8B-B14F-4D97-AF65-F5344CB8AC3E}">
        <p14:creationId xmlns:p14="http://schemas.microsoft.com/office/powerpoint/2010/main" val="1050887847"/>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25296" y="656486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CA5136-9B8D-475A-95F7-6277601F6EF7}"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p:cNvSpPr txBox="1">
            <a:spLocks/>
          </p:cNvSpPr>
          <p:nvPr/>
        </p:nvSpPr>
        <p:spPr>
          <a:xfrm>
            <a:off x="5084960" y="228601"/>
            <a:ext cx="3810000" cy="609599"/>
          </a:xfrm>
          <a:prstGeom prst="rect">
            <a:avLst/>
          </a:prstGeom>
          <a:ln w="28575">
            <a:solidFill>
              <a:schemeClr val="accent1"/>
            </a:solidFill>
          </a:ln>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j-ea"/>
                <a:cs typeface="+mj-cs"/>
              </a:rPr>
              <a:t>Eligible HSA Expenses</a:t>
            </a:r>
          </a:p>
        </p:txBody>
      </p:sp>
      <p:sp>
        <p:nvSpPr>
          <p:cNvPr id="3" name="TextBox 2"/>
          <p:cNvSpPr txBox="1"/>
          <p:nvPr/>
        </p:nvSpPr>
        <p:spPr>
          <a:xfrm>
            <a:off x="647700" y="4953000"/>
            <a:ext cx="7848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This list is not exhaustive. Please refer to HealthEquity.com/QME for a complete list.</a:t>
            </a:r>
          </a:p>
        </p:txBody>
      </p:sp>
      <p:sp>
        <p:nvSpPr>
          <p:cNvPr id="9" name="Content Placeholder 4"/>
          <p:cNvSpPr>
            <a:spLocks noGrp="1"/>
          </p:cNvSpPr>
          <p:nvPr>
            <p:ph type="subTitle" idx="1"/>
          </p:nvPr>
        </p:nvSpPr>
        <p:spPr>
          <a:xfrm>
            <a:off x="1086048" y="1555583"/>
            <a:ext cx="7848600" cy="4291901"/>
          </a:xfrm>
        </p:spPr>
        <p:txBody>
          <a:bodyPr numCol="2" spcCol="274320">
            <a:normAutofit fontScale="92500" lnSpcReduction="20000"/>
          </a:bodyPr>
          <a:lstStyle/>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Acupuncture</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Ambulance</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Chiropractor</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Dental treatment </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Prescription drugs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Long-Term Care</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Hospital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Durable Medical Equipment</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Flu Shot</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Diabetic Test Kit/Strips</a:t>
            </a:r>
          </a:p>
          <a:p>
            <a:pPr algn="l" eaLnBrk="1" hangingPunct="1">
              <a:defRPr/>
            </a:pPr>
            <a:endParaRPr lang="en-US" sz="1800" dirty="0">
              <a:latin typeface="Calibri" panose="020F0502020204030204" pitchFamily="34" charset="0"/>
              <a:ea typeface="ＭＳ Ｐゴシック" charset="0"/>
            </a:endParaRPr>
          </a:p>
          <a:p>
            <a:pPr algn="l" eaLnBrk="1" hangingPunct="1">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Drug Addiction Treatment/Counseling</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Diagnostic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Hearing Aids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Nursing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Speech therapy</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Smoking cessation program</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Surgery (non-cosmetic)</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Vision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Wheelchair</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Therapy</a:t>
            </a:r>
          </a:p>
          <a:p>
            <a:pPr marL="285750" indent="-285750" algn="l" eaLnBrk="1" hangingPunct="1">
              <a:buFont typeface="Arial" panose="020B0604020202020204" pitchFamily="34" charset="0"/>
              <a:buChar char="•"/>
              <a:defRPr/>
            </a:pPr>
            <a:endParaRPr lang="en-US" sz="1800" dirty="0">
              <a:solidFill>
                <a:schemeClr val="tx1"/>
              </a:solidFill>
              <a:latin typeface="Calibri" panose="020F0502020204030204" pitchFamily="34" charset="0"/>
              <a:ea typeface="ＭＳ Ｐゴシック" charset="0"/>
            </a:endParaRPr>
          </a:p>
          <a:p>
            <a:pPr algn="l" eaLnBrk="1" hangingPunct="1">
              <a:defRPr/>
            </a:pPr>
            <a:endParaRPr lang="en-US" sz="1800" dirty="0">
              <a:solidFill>
                <a:schemeClr val="tx1"/>
              </a:solidFill>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solidFill>
                <a:schemeClr val="tx1"/>
              </a:solidFill>
              <a:latin typeface="Calibri" panose="020F0502020204030204" pitchFamily="34" charset="0"/>
              <a:ea typeface="ＭＳ Ｐゴシック" charset="0"/>
            </a:endParaRPr>
          </a:p>
          <a:p>
            <a:pPr marL="0" indent="0" algn="l" eaLnBrk="1" hangingPunct="1">
              <a:buFont typeface="Arial" charset="0"/>
              <a:buNone/>
              <a:defRPr/>
            </a:pPr>
            <a:endParaRPr lang="en-US" dirty="0">
              <a:ea typeface="ＭＳ Ｐゴシック" charset="0"/>
            </a:endParaRPr>
          </a:p>
        </p:txBody>
      </p:sp>
      <p:pic>
        <p:nvPicPr>
          <p:cNvPr id="2" name="Picture 1">
            <a:extLst>
              <a:ext uri="{FF2B5EF4-FFF2-40B4-BE49-F238E27FC236}">
                <a16:creationId xmlns:a16="http://schemas.microsoft.com/office/drawing/2014/main" id="{6F8B4D80-9D39-2BBA-5D92-316E616A7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831" y="347337"/>
            <a:ext cx="2194989" cy="490862"/>
          </a:xfrm>
          <a:prstGeom prst="rect">
            <a:avLst/>
          </a:prstGeom>
        </p:spPr>
      </p:pic>
    </p:spTree>
    <p:extLst>
      <p:ext uri="{BB962C8B-B14F-4D97-AF65-F5344CB8AC3E}">
        <p14:creationId xmlns:p14="http://schemas.microsoft.com/office/powerpoint/2010/main" val="4090354214"/>
      </p:ext>
    </p:extLst>
  </p:cSld>
  <p:clrMapOvr>
    <a:masterClrMapping/>
  </p:clrMapOvr>
  <p:transition spd="slow" advClick="0"/>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f03fb6dd-7dc9-43d0-85fa-97eb391cba3e</TitusGUID>
  <TitusMetadata xmlns="">eyJucyI6Imh0dHA6XC9cL3d3dy50aXR1cy5jb20iLCJwcm9wcyI6W3sibiI6IkRhdGFSaXNrQ2xhc3NpZmljYXRpb24iLCJ2YWxzIjpbeyJ2YWx1ZSI6IlByaXZhdGUifV19XX0=</TitusMetadata>
</titus>
</file>

<file path=customXml/itemProps1.xml><?xml version="1.0" encoding="utf-8"?>
<ds:datastoreItem xmlns:ds="http://schemas.openxmlformats.org/officeDocument/2006/customXml" ds:itemID="{F813B70E-72F5-4FF2-BCD9-5A1EEEAD2476}">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
  <TotalTime>7635</TotalTime>
  <Words>2767</Words>
  <Application>Microsoft Office PowerPoint</Application>
  <PresentationFormat>On-screen Show (4:3)</PresentationFormat>
  <Paragraphs>500</Paragraphs>
  <Slides>24</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ＭＳ Ｐゴシック</vt:lpstr>
      <vt:lpstr>Arial</vt:lpstr>
      <vt:lpstr>Arial Black</vt:lpstr>
      <vt:lpstr>Calibri</vt:lpstr>
      <vt:lpstr>Century Gothic</vt:lpstr>
      <vt:lpstr>Verdana</vt:lpstr>
      <vt:lpstr>Wingdings</vt:lpstr>
      <vt:lpstr>1_Office Theme</vt:lpstr>
      <vt:lpstr>Custom Design</vt:lpstr>
      <vt:lpstr>2_Office Theme</vt:lpstr>
      <vt:lpstr>3_Office Theme</vt:lpstr>
      <vt:lpstr>Employee Benefits Presentation 2025 </vt:lpstr>
      <vt:lpstr>2025 Plan Year</vt:lpstr>
      <vt:lpstr>How to Enroll</vt:lpstr>
      <vt:lpstr>Making Changes to your Benefits</vt:lpstr>
      <vt:lpstr>Medical</vt:lpstr>
      <vt:lpstr>Health Savings Account (HSA)</vt:lpstr>
      <vt:lpstr>PowerPoint Presentation</vt:lpstr>
      <vt:lpstr>PowerPoint Presentation</vt:lpstr>
      <vt:lpstr>PowerPoint Presentation</vt:lpstr>
      <vt:lpstr>HSA Bank Account</vt:lpstr>
      <vt:lpstr>Dental </vt:lpstr>
      <vt:lpstr>Vision</vt:lpstr>
      <vt:lpstr>Flexible Spending Account (FSA) </vt:lpstr>
      <vt:lpstr>Basic Life/ AD&amp;D</vt:lpstr>
      <vt:lpstr>Voluntary Life/ AD&amp;D</vt:lpstr>
      <vt:lpstr>Disability : Income Protection</vt:lpstr>
      <vt:lpstr>Employee Assistance Program (EAP)</vt:lpstr>
      <vt:lpstr>Hospital Care</vt:lpstr>
      <vt:lpstr>Accident</vt:lpstr>
      <vt:lpstr>Critical Illness</vt:lpstr>
      <vt:lpstr>Legal Services</vt:lpstr>
      <vt:lpstr>Employee Claims Advocacy </vt:lpstr>
      <vt:lpstr>2025 Rates</vt:lpstr>
      <vt:lpstr>Questions / Contacts</vt:lpstr>
    </vt:vector>
  </TitlesOfParts>
  <Company>Branch Banking &amp;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Durden, Jennifer</dc:creator>
  <cp:keywords>Private</cp:keywords>
  <cp:lastModifiedBy>Noella Mutombo</cp:lastModifiedBy>
  <cp:revision>461</cp:revision>
  <cp:lastPrinted>2024-11-07T16:46:11Z</cp:lastPrinted>
  <dcterms:created xsi:type="dcterms:W3CDTF">2015-11-11T13:21:33Z</dcterms:created>
  <dcterms:modified xsi:type="dcterms:W3CDTF">2024-11-07T17:40:02Z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f03fb6dd-7dc9-43d0-85fa-97eb391cba3e</vt:lpwstr>
  </property>
  <property fmtid="{D5CDD505-2E9C-101B-9397-08002B2CF9AE}" pid="3" name="Classification">
    <vt:lpwstr>TitusClass-Private</vt:lpwstr>
  </property>
  <property fmtid="{D5CDD505-2E9C-101B-9397-08002B2CF9AE}" pid="4" name="ApplyVisualMarkings">
    <vt:lpwstr>No_v5</vt:lpwstr>
  </property>
  <property fmtid="{D5CDD505-2E9C-101B-9397-08002B2CF9AE}" pid="5" name="DataRiskClassification">
    <vt:lpwstr>Private</vt:lpwstr>
  </property>
</Properties>
</file>