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17"/>
  </p:notesMasterIdLst>
  <p:sldIdLst>
    <p:sldId id="256" r:id="rId2"/>
    <p:sldId id="1865" r:id="rId3"/>
    <p:sldId id="1869" r:id="rId4"/>
    <p:sldId id="1860" r:id="rId5"/>
    <p:sldId id="1866" r:id="rId6"/>
    <p:sldId id="1868" r:id="rId7"/>
    <p:sldId id="1870" r:id="rId8"/>
    <p:sldId id="1867" r:id="rId9"/>
    <p:sldId id="257" r:id="rId10"/>
    <p:sldId id="258" r:id="rId11"/>
    <p:sldId id="259" r:id="rId12"/>
    <p:sldId id="260" r:id="rId13"/>
    <p:sldId id="262" r:id="rId14"/>
    <p:sldId id="263" r:id="rId15"/>
    <p:sldId id="26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2B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6"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E787A7-8E49-4E2C-9991-D4CA16F02B33}" type="datetimeFigureOut">
              <a:rPr lang="en-US" smtClean="0"/>
              <a:t>11/22/2023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098CC2-C5DB-4071-B6BF-08BE5F0355E4}" type="slidenum">
              <a:rPr lang="en-US" smtClean="0"/>
              <a:t>‹#›</a:t>
            </a:fld>
            <a:endParaRPr lang="en-US" dirty="0"/>
          </a:p>
        </p:txBody>
      </p:sp>
    </p:spTree>
    <p:extLst>
      <p:ext uri="{BB962C8B-B14F-4D97-AF65-F5344CB8AC3E}">
        <p14:creationId xmlns:p14="http://schemas.microsoft.com/office/powerpoint/2010/main" val="2140428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i="0" kern="1200" cap="none" spc="-100" baseline="0" dirty="0">
                <a:solidFill>
                  <a:schemeClr val="tx1">
                    <a:lumMod val="85000"/>
                    <a:lumOff val="15000"/>
                  </a:schemeClr>
                </a:solidFill>
                <a:effectLst/>
                <a:latin typeface="Arial" panose="020B0604020202020204" pitchFamily="34" charset="0"/>
                <a:ea typeface="+mn-ea"/>
                <a:cs typeface="+mn-cs"/>
              </a:defRPr>
            </a:lvl1pPr>
          </a:lstStyle>
          <a:p>
            <a:r>
              <a:rPr lang="en-US" dirty="0"/>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b="0" i="0" spc="0" baseline="0">
                <a:solidFill>
                  <a:srgbClr val="FFFFFF"/>
                </a:solidFill>
                <a:latin typeface="Arial" panose="020B0604020202020204" pitchFamily="34" charset="0"/>
              </a:defRPr>
            </a:lvl1pPr>
          </a:lstStyle>
          <a:p>
            <a:fld id="{EA0C0817-A112-4847-8014-A94B7D2A4EA3}" type="datetime1">
              <a:rPr lang="en-US" smtClean="0"/>
              <a:pPr/>
              <a:t>11/22/2023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840196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8607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65545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F87CAB8-DCAE-46A5-AADA-B3FAD11A54E0}" type="datetime1">
              <a:rPr lang="en-US" smtClean="0"/>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32417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3400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03614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b="0" i="0" kern="1200" cap="none" spc="-100" baseline="0" dirty="0">
                <a:solidFill>
                  <a:schemeClr val="tx1">
                    <a:lumMod val="85000"/>
                    <a:lumOff val="15000"/>
                  </a:schemeClr>
                </a:solidFill>
                <a:effectLst/>
                <a:latin typeface="Arial" panose="020B0604020202020204" pitchFamily="34" charset="0"/>
                <a:ea typeface="+mn-ea"/>
                <a:cs typeface="+mn-cs"/>
              </a:defRPr>
            </a:lvl1pPr>
          </a:lstStyle>
          <a:p>
            <a:r>
              <a:rPr lang="en-US" dirty="0"/>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b="0" i="0" kern="1200" spc="0" baseline="0">
                <a:solidFill>
                  <a:srgbClr val="FFFFFF"/>
                </a:solidFill>
                <a:latin typeface="Arial" panose="020B0604020202020204" pitchFamily="34" charset="0"/>
                <a:ea typeface="+mn-ea"/>
                <a:cs typeface="+mn-cs"/>
              </a:defRPr>
            </a:lvl1pPr>
          </a:lstStyle>
          <a:p>
            <a:fld id="{D9C646AA-F36E-4540-911D-FFFC0A0EF24A}" type="datetime1">
              <a:rPr lang="en-US" smtClean="0"/>
              <a:pPr/>
              <a:t>11/22/2023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35576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893022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0" i="0">
                <a:solidFill>
                  <a:schemeClr val="tx1"/>
                </a:solidFill>
                <a:latin typeface="Arial" panose="020B0604020202020204" pitchFamily="34" charset="0"/>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11/22/2023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537375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488987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07419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i="0" kern="1200" cap="none" spc="0" baseline="0" dirty="0">
                <a:solidFill>
                  <a:schemeClr val="tx1"/>
                </a:solidFill>
                <a:effectLst/>
                <a:latin typeface="Arial" panose="020B0604020202020204" pitchFamily="34" charset="0"/>
                <a:ea typeface="+mn-ea"/>
                <a:cs typeface="+mn-cs"/>
              </a:defRPr>
            </a:lvl1pPr>
          </a:lstStyle>
          <a:p>
            <a:r>
              <a:rPr lang="en-US" dirty="0"/>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11/22/2023</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958621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11/22/2023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0" i="0" kern="1200" dirty="0">
                <a:solidFill>
                  <a:srgbClr val="FFFFFF"/>
                </a:solidFill>
                <a:effectLst>
                  <a:outerShdw blurRad="19050" dist="6350" dir="2700000" algn="tl" rotWithShape="0">
                    <a:prstClr val="black">
                      <a:alpha val="40000"/>
                    </a:prstClr>
                  </a:outerShdw>
                </a:effectLst>
                <a:latin typeface="Arial" panose="020B0604020202020204" pitchFamily="34" charset="0"/>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i="0">
                <a:solidFill>
                  <a:schemeClr val="tx1"/>
                </a:solidFill>
                <a:latin typeface="Arial" panose="020B0604020202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81825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200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b="0" i="0">
                <a:solidFill>
                  <a:schemeClr val="tx1">
                    <a:lumMod val="75000"/>
                    <a:lumOff val="25000"/>
                  </a:schemeClr>
                </a:solidFill>
                <a:latin typeface="Arial" panose="020B0604020202020204" pitchFamily="34" charset="0"/>
              </a:defRPr>
            </a:lvl1pPr>
          </a:lstStyle>
          <a:p>
            <a:fld id="{F6FA2B21-3FCD-4721-B95C-427943F61125}" type="datetime1">
              <a:rPr lang="en-US" smtClean="0"/>
              <a:pPr/>
              <a:t>11/22/2023</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b="0" i="0">
                <a:solidFill>
                  <a:schemeClr val="tx1">
                    <a:lumMod val="85000"/>
                    <a:lumOff val="1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b="0" i="0">
                <a:solidFill>
                  <a:schemeClr val="tx1">
                    <a:lumMod val="75000"/>
                    <a:lumOff val="25000"/>
                  </a:schemeClr>
                </a:solidFill>
                <a:latin typeface="Arial" panose="020B0604020202020204" pitchFamily="34" charset="0"/>
              </a:defRPr>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9408623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2" r:id="rId6"/>
    <p:sldLayoutId id="2147483678" r:id="rId7"/>
    <p:sldLayoutId id="2147483668" r:id="rId8"/>
    <p:sldLayoutId id="2147483669" r:id="rId9"/>
    <p:sldLayoutId id="2147483670" r:id="rId10"/>
    <p:sldLayoutId id="2147483671" r:id="rId11"/>
    <p:sldLayoutId id="2147483680" r:id="rId12"/>
  </p:sldLayoutIdLst>
  <p:hf sldNum="0" hdr="0" ftr="0" dt="0"/>
  <p:txStyles>
    <p:titleStyle>
      <a:lvl1pPr algn="l" defTabSz="914400" rtl="0" eaLnBrk="1" latinLnBrk="0" hangingPunct="1">
        <a:lnSpc>
          <a:spcPct val="90000"/>
        </a:lnSpc>
        <a:spcBef>
          <a:spcPct val="0"/>
        </a:spcBef>
        <a:buNone/>
        <a:defRPr lang="en-US" sz="4800" b="0" i="0" kern="1200" cap="none" spc="-70" baseline="0" dirty="0">
          <a:solidFill>
            <a:schemeClr val="tx1">
              <a:lumMod val="85000"/>
              <a:lumOff val="15000"/>
            </a:schemeClr>
          </a:solidFill>
          <a:effectLst/>
          <a:latin typeface="Arial" panose="020B0604020202020204" pitchFamily="34" charset="0"/>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b="0" i="0" kern="1200">
          <a:solidFill>
            <a:schemeClr val="tx1"/>
          </a:solidFill>
          <a:latin typeface="Arial" panose="020B0604020202020204" pitchFamily="34" charset="0"/>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b="0" i="0" kern="1200">
          <a:solidFill>
            <a:schemeClr val="tx1"/>
          </a:solidFill>
          <a:latin typeface="Arial" panose="020B0604020202020204" pitchFamily="34" charset="0"/>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b="0" i="0" kern="1200">
          <a:solidFill>
            <a:schemeClr val="tx1"/>
          </a:solidFill>
          <a:latin typeface="Arial" panose="020B0604020202020204" pitchFamily="34" charset="0"/>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b="0" i="0" kern="1200">
          <a:solidFill>
            <a:schemeClr val="tx1"/>
          </a:solidFill>
          <a:latin typeface="Arial" panose="020B0604020202020204" pitchFamily="34" charset="0"/>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b="0" i="0" kern="1200">
          <a:solidFill>
            <a:schemeClr val="tx1"/>
          </a:solidFill>
          <a:latin typeface="Arial" panose="020B0604020202020204" pitchFamily="34" charset="0"/>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exemplarhba.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nn.com/2023/10/06/health/ozempic-mounjaro-supply/index.html" TargetMode="Externa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dirty="0">
              <a:latin typeface="Arial" panose="020B0604020202020204" pitchFamily="34" charset="0"/>
            </a:endParaRPr>
          </a:p>
        </p:txBody>
      </p:sp>
      <p:sp useBgFill="1">
        <p:nvSpPr>
          <p:cNvPr id="81" name="Rectangle 80">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endParaRPr lang="en-US" dirty="0">
              <a:latin typeface="Arial" panose="020B0604020202020204" pitchFamily="34" charset="0"/>
            </a:endParaRPr>
          </a:p>
        </p:txBody>
      </p:sp>
      <p:pic>
        <p:nvPicPr>
          <p:cNvPr id="6" name="Picture 5" descr="A picture containing text, accessory&#10;&#10;Description automatically generated">
            <a:extLst>
              <a:ext uri="{FF2B5EF4-FFF2-40B4-BE49-F238E27FC236}">
                <a16:creationId xmlns:a16="http://schemas.microsoft.com/office/drawing/2014/main" id="{9657196A-EDA2-8A9F-9B15-615B401E0E5A}"/>
              </a:ext>
            </a:extLst>
          </p:cNvPr>
          <p:cNvPicPr>
            <a:picLocks noChangeAspect="1"/>
          </p:cNvPicPr>
          <p:nvPr/>
        </p:nvPicPr>
        <p:blipFill rotWithShape="1">
          <a:blip r:embed="rId2">
            <a:extLst>
              <a:ext uri="{28A0092B-C50C-407E-A947-70E740481C1C}">
                <a14:useLocalDpi xmlns:a14="http://schemas.microsoft.com/office/drawing/2010/main" val="0"/>
              </a:ext>
            </a:extLst>
          </a:blip>
          <a:srcRect l="20047" t="7350" r="23635" b="11094"/>
          <a:stretch/>
        </p:blipFill>
        <p:spPr>
          <a:xfrm>
            <a:off x="6882891" y="766863"/>
            <a:ext cx="3935316" cy="5257154"/>
          </a:xfrm>
          <a:prstGeom prst="rect">
            <a:avLst/>
          </a:prstGeom>
        </p:spPr>
      </p:pic>
      <p:pic>
        <p:nvPicPr>
          <p:cNvPr id="4" name="Picture 4">
            <a:extLst>
              <a:ext uri="{FF2B5EF4-FFF2-40B4-BE49-F238E27FC236}">
                <a16:creationId xmlns:a16="http://schemas.microsoft.com/office/drawing/2014/main" id="{786B8EB6-4B81-1E27-B506-0813F65D15C7}"/>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2691463" y="4037128"/>
            <a:ext cx="2854815" cy="977774"/>
          </a:xfrm>
          <a:prstGeom prst="rect">
            <a:avLst/>
          </a:prstGeom>
        </p:spPr>
      </p:pic>
      <p:sp>
        <p:nvSpPr>
          <p:cNvPr id="83" name="Rectangle 82">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3780"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latin typeface="Arial" panose="020B0604020202020204" pitchFamily="34" charset="0"/>
            </a:endParaRPr>
          </a:p>
        </p:txBody>
      </p:sp>
      <p:cxnSp>
        <p:nvCxnSpPr>
          <p:cNvPr id="85" name="Straight Connector 84">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473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9637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4730"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3" name="Picture 3" descr="Logo, company name&#10;&#10;Description automatically generated">
            <a:extLst>
              <a:ext uri="{FF2B5EF4-FFF2-40B4-BE49-F238E27FC236}">
                <a16:creationId xmlns:a16="http://schemas.microsoft.com/office/drawing/2014/main" id="{0BA5776D-D456-6885-0E27-88B951ACB7B8}"/>
              </a:ext>
            </a:extLst>
          </p:cNvPr>
          <p:cNvPicPr>
            <a:picLocks noChangeAspect="1"/>
          </p:cNvPicPr>
          <p:nvPr/>
        </p:nvPicPr>
        <p:blipFill>
          <a:blip r:embed="rId4"/>
          <a:stretch>
            <a:fillRect/>
          </a:stretch>
        </p:blipFill>
        <p:spPr>
          <a:xfrm>
            <a:off x="904297" y="1529993"/>
            <a:ext cx="6429146" cy="2571656"/>
          </a:xfrm>
          <a:prstGeom prst="rect">
            <a:avLst/>
          </a:prstGeom>
        </p:spPr>
      </p:pic>
      <p:sp>
        <p:nvSpPr>
          <p:cNvPr id="5" name="TextBox 4">
            <a:extLst>
              <a:ext uri="{FF2B5EF4-FFF2-40B4-BE49-F238E27FC236}">
                <a16:creationId xmlns:a16="http://schemas.microsoft.com/office/drawing/2014/main" id="{4C15C716-00DA-02E0-25DE-9E168C3B2106}"/>
              </a:ext>
            </a:extLst>
          </p:cNvPr>
          <p:cNvSpPr txBox="1"/>
          <p:nvPr/>
        </p:nvSpPr>
        <p:spPr>
          <a:xfrm>
            <a:off x="8024445" y="634921"/>
            <a:ext cx="1652209" cy="42339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83000"/>
              </a:lnSpc>
              <a:spcBef>
                <a:spcPct val="0"/>
              </a:spcBef>
              <a:spcAft>
                <a:spcPts val="600"/>
              </a:spcAft>
            </a:pPr>
            <a:r>
              <a:rPr lang="en-US" sz="2000" cap="all" spc="130" dirty="0">
                <a:solidFill>
                  <a:schemeClr val="bg1"/>
                </a:solidFill>
                <a:latin typeface="Arial" panose="020B0604020202020204" pitchFamily="34" charset="0"/>
              </a:rPr>
              <a:t>OEP 2024</a:t>
            </a:r>
          </a:p>
        </p:txBody>
      </p:sp>
    </p:spTree>
    <p:extLst>
      <p:ext uri="{BB962C8B-B14F-4D97-AF65-F5344CB8AC3E}">
        <p14:creationId xmlns:p14="http://schemas.microsoft.com/office/powerpoint/2010/main" val="3485494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624DD1D-B46C-5655-0BC6-A1FF02D72F72}"/>
              </a:ext>
            </a:extLst>
          </p:cNvPr>
          <p:cNvSpPr txBox="1"/>
          <p:nvPr/>
        </p:nvSpPr>
        <p:spPr>
          <a:xfrm>
            <a:off x="101444" y="4026434"/>
            <a:ext cx="283911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Provider Claims Submission Info</a:t>
            </a:r>
          </a:p>
        </p:txBody>
      </p:sp>
      <p:sp>
        <p:nvSpPr>
          <p:cNvPr id="7" name="TextBox 6">
            <a:extLst>
              <a:ext uri="{FF2B5EF4-FFF2-40B4-BE49-F238E27FC236}">
                <a16:creationId xmlns:a16="http://schemas.microsoft.com/office/drawing/2014/main" id="{56414F5F-2D96-AF26-440D-FBB1E66A6B76}"/>
              </a:ext>
            </a:extLst>
          </p:cNvPr>
          <p:cNvSpPr txBox="1"/>
          <p:nvPr/>
        </p:nvSpPr>
        <p:spPr>
          <a:xfrm>
            <a:off x="8722022" y="3841768"/>
            <a:ext cx="280128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Pharmacy Customer Service</a:t>
            </a:r>
          </a:p>
        </p:txBody>
      </p:sp>
      <p:sp>
        <p:nvSpPr>
          <p:cNvPr id="8" name="TextBox 7">
            <a:extLst>
              <a:ext uri="{FF2B5EF4-FFF2-40B4-BE49-F238E27FC236}">
                <a16:creationId xmlns:a16="http://schemas.microsoft.com/office/drawing/2014/main" id="{27D233EF-E70D-2134-61B4-93F57CAB4A43}"/>
              </a:ext>
            </a:extLst>
          </p:cNvPr>
          <p:cNvSpPr txBox="1"/>
          <p:nvPr/>
        </p:nvSpPr>
        <p:spPr>
          <a:xfrm>
            <a:off x="101444" y="3724557"/>
            <a:ext cx="24728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Member Services Contact #</a:t>
            </a:r>
          </a:p>
        </p:txBody>
      </p:sp>
      <p:sp>
        <p:nvSpPr>
          <p:cNvPr id="9" name="TextBox 8">
            <a:extLst>
              <a:ext uri="{FF2B5EF4-FFF2-40B4-BE49-F238E27FC236}">
                <a16:creationId xmlns:a16="http://schemas.microsoft.com/office/drawing/2014/main" id="{ECF0D318-E15B-36F4-1675-0A6435844754}"/>
              </a:ext>
            </a:extLst>
          </p:cNvPr>
          <p:cNvSpPr txBox="1"/>
          <p:nvPr/>
        </p:nvSpPr>
        <p:spPr>
          <a:xfrm>
            <a:off x="8722022" y="3046789"/>
            <a:ext cx="28312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Website to locate a provider</a:t>
            </a:r>
          </a:p>
        </p:txBody>
      </p:sp>
      <p:sp>
        <p:nvSpPr>
          <p:cNvPr id="10" name="TextBox 9">
            <a:extLst>
              <a:ext uri="{FF2B5EF4-FFF2-40B4-BE49-F238E27FC236}">
                <a16:creationId xmlns:a16="http://schemas.microsoft.com/office/drawing/2014/main" id="{7267EBE6-7C33-8CE1-F386-C82321F30212}"/>
              </a:ext>
            </a:extLst>
          </p:cNvPr>
          <p:cNvSpPr txBox="1"/>
          <p:nvPr/>
        </p:nvSpPr>
        <p:spPr>
          <a:xfrm>
            <a:off x="237981" y="2371125"/>
            <a:ext cx="234006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Prior Authorization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procedures (provider use)</a:t>
            </a:r>
          </a:p>
        </p:txBody>
      </p:sp>
      <p:cxnSp>
        <p:nvCxnSpPr>
          <p:cNvPr id="16" name="Straight Arrow Connector 15">
            <a:extLst>
              <a:ext uri="{FF2B5EF4-FFF2-40B4-BE49-F238E27FC236}">
                <a16:creationId xmlns:a16="http://schemas.microsoft.com/office/drawing/2014/main" id="{538A04FB-587F-5CBE-B2E7-721119E833A6}"/>
              </a:ext>
            </a:extLst>
          </p:cNvPr>
          <p:cNvCxnSpPr>
            <a:cxnSpLocks/>
          </p:cNvCxnSpPr>
          <p:nvPr/>
        </p:nvCxnSpPr>
        <p:spPr>
          <a:xfrm flipH="1">
            <a:off x="8073876" y="4026434"/>
            <a:ext cx="700414" cy="11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1A0CFCA-5BC8-A3B3-822E-A0288B4A7FB0}"/>
              </a:ext>
            </a:extLst>
          </p:cNvPr>
          <p:cNvCxnSpPr>
            <a:cxnSpLocks/>
          </p:cNvCxnSpPr>
          <p:nvPr/>
        </p:nvCxnSpPr>
        <p:spPr>
          <a:xfrm flipH="1">
            <a:off x="8165495" y="3231455"/>
            <a:ext cx="521514" cy="19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AE4DB74A-1C5F-9C03-9423-1F6DE495FCB1}"/>
              </a:ext>
            </a:extLst>
          </p:cNvPr>
          <p:cNvSpPr>
            <a:spLocks noGrp="1"/>
          </p:cNvSpPr>
          <p:nvPr>
            <p:ph type="title"/>
          </p:nvPr>
        </p:nvSpPr>
        <p:spPr>
          <a:xfrm>
            <a:off x="2470303" y="642594"/>
            <a:ext cx="10058400" cy="840955"/>
          </a:xfrm>
        </p:spPr>
        <p:txBody>
          <a:bodyPr>
            <a:normAutofit/>
          </a:bodyPr>
          <a:lstStyle/>
          <a:p>
            <a:r>
              <a:rPr lang="en-US" dirty="0"/>
              <a:t>Your Member ID Card </a:t>
            </a:r>
          </a:p>
        </p:txBody>
      </p:sp>
      <p:sp>
        <p:nvSpPr>
          <p:cNvPr id="17" name="Rectangle 16">
            <a:extLst>
              <a:ext uri="{FF2B5EF4-FFF2-40B4-BE49-F238E27FC236}">
                <a16:creationId xmlns:a16="http://schemas.microsoft.com/office/drawing/2014/main" id="{CE333F42-4579-F748-66B9-4A049A13996A}"/>
              </a:ext>
            </a:extLst>
          </p:cNvPr>
          <p:cNvSpPr/>
          <p:nvPr/>
        </p:nvSpPr>
        <p:spPr>
          <a:xfrm>
            <a:off x="3424659" y="2116222"/>
            <a:ext cx="4626186" cy="2861413"/>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C9ED5B9D-3204-1037-6FC4-26A7EB61F031}"/>
              </a:ext>
            </a:extLst>
          </p:cNvPr>
          <p:cNvGrpSpPr/>
          <p:nvPr/>
        </p:nvGrpSpPr>
        <p:grpSpPr>
          <a:xfrm>
            <a:off x="6906845" y="5492504"/>
            <a:ext cx="4408280" cy="946752"/>
            <a:chOff x="5949766" y="150528"/>
            <a:chExt cx="5586037" cy="1199695"/>
          </a:xfrm>
        </p:grpSpPr>
        <p:pic>
          <p:nvPicPr>
            <p:cNvPr id="21" name="Picture 4">
              <a:extLst>
                <a:ext uri="{FF2B5EF4-FFF2-40B4-BE49-F238E27FC236}">
                  <a16:creationId xmlns:a16="http://schemas.microsoft.com/office/drawing/2014/main" id="{2A298B94-AD0C-262B-9C39-714CAB9FAC26}"/>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9176451" y="410618"/>
              <a:ext cx="2359352" cy="808077"/>
            </a:xfrm>
            <a:prstGeom prst="rect">
              <a:avLst/>
            </a:prstGeom>
          </p:spPr>
        </p:pic>
        <p:pic>
          <p:nvPicPr>
            <p:cNvPr id="22" name="Picture 3" descr="Logo, company name&#10;&#10;Description automatically generated">
              <a:extLst>
                <a:ext uri="{FF2B5EF4-FFF2-40B4-BE49-F238E27FC236}">
                  <a16:creationId xmlns:a16="http://schemas.microsoft.com/office/drawing/2014/main" id="{674A989A-7152-ADBD-AEF1-CC404476C632}"/>
                </a:ext>
              </a:extLst>
            </p:cNvPr>
            <p:cNvPicPr>
              <a:picLocks noChangeAspect="1"/>
            </p:cNvPicPr>
            <p:nvPr/>
          </p:nvPicPr>
          <p:blipFill>
            <a:blip r:embed="rId3"/>
            <a:stretch>
              <a:fillRect/>
            </a:stretch>
          </p:blipFill>
          <p:spPr>
            <a:xfrm>
              <a:off x="5949766" y="150528"/>
              <a:ext cx="2999245" cy="1199695"/>
            </a:xfrm>
            <a:prstGeom prst="rect">
              <a:avLst/>
            </a:prstGeom>
          </p:spPr>
        </p:pic>
      </p:grpSp>
      <p:sp>
        <p:nvSpPr>
          <p:cNvPr id="23" name="TextBox 22">
            <a:extLst>
              <a:ext uri="{FF2B5EF4-FFF2-40B4-BE49-F238E27FC236}">
                <a16:creationId xmlns:a16="http://schemas.microsoft.com/office/drawing/2014/main" id="{049BBA93-9126-84C7-75B9-8DD4CE1D9C91}"/>
              </a:ext>
            </a:extLst>
          </p:cNvPr>
          <p:cNvSpPr txBox="1"/>
          <p:nvPr/>
        </p:nvSpPr>
        <p:spPr>
          <a:xfrm>
            <a:off x="8397069" y="878405"/>
            <a:ext cx="1118476" cy="369332"/>
          </a:xfrm>
          <a:prstGeom prst="rect">
            <a:avLst/>
          </a:prstGeom>
          <a:noFill/>
        </p:spPr>
        <p:txBody>
          <a:bodyPr wrap="square">
            <a:spAutoFit/>
          </a:bodyPr>
          <a:lstStyle/>
          <a:p>
            <a:r>
              <a:rPr lang="en-US" dirty="0"/>
              <a:t>(Back)</a:t>
            </a:r>
          </a:p>
        </p:txBody>
      </p:sp>
      <p:sp>
        <p:nvSpPr>
          <p:cNvPr id="24" name="Rectangle 23">
            <a:extLst>
              <a:ext uri="{FF2B5EF4-FFF2-40B4-BE49-F238E27FC236}">
                <a16:creationId xmlns:a16="http://schemas.microsoft.com/office/drawing/2014/main" id="{43E8397A-2DB5-932A-6E64-F4FDBEED2778}"/>
              </a:ext>
            </a:extLst>
          </p:cNvPr>
          <p:cNvSpPr/>
          <p:nvPr/>
        </p:nvSpPr>
        <p:spPr>
          <a:xfrm>
            <a:off x="1066800" y="418744"/>
            <a:ext cx="10058400" cy="1197405"/>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0A9AFE95-87EF-F8D3-2B4D-ED2430B042DE}"/>
              </a:ext>
            </a:extLst>
          </p:cNvPr>
          <p:cNvPicPr>
            <a:picLocks noChangeAspect="1"/>
          </p:cNvPicPr>
          <p:nvPr/>
        </p:nvPicPr>
        <p:blipFill>
          <a:blip r:embed="rId4"/>
          <a:stretch>
            <a:fillRect/>
          </a:stretch>
        </p:blipFill>
        <p:spPr>
          <a:xfrm>
            <a:off x="3453896" y="2240272"/>
            <a:ext cx="4364282" cy="2527827"/>
          </a:xfrm>
          <a:prstGeom prst="rect">
            <a:avLst/>
          </a:prstGeom>
        </p:spPr>
      </p:pic>
      <p:cxnSp>
        <p:nvCxnSpPr>
          <p:cNvPr id="12" name="Straight Arrow Connector 11">
            <a:extLst>
              <a:ext uri="{FF2B5EF4-FFF2-40B4-BE49-F238E27FC236}">
                <a16:creationId xmlns:a16="http://schemas.microsoft.com/office/drawing/2014/main" id="{FDF9A6F7-31AD-1582-0196-6898C87AC7DE}"/>
              </a:ext>
            </a:extLst>
          </p:cNvPr>
          <p:cNvCxnSpPr>
            <a:cxnSpLocks/>
          </p:cNvCxnSpPr>
          <p:nvPr/>
        </p:nvCxnSpPr>
        <p:spPr>
          <a:xfrm>
            <a:off x="3008930" y="4194664"/>
            <a:ext cx="392698" cy="1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1C3C8D0-628C-27BE-EC35-8BE8BE96340B}"/>
              </a:ext>
            </a:extLst>
          </p:cNvPr>
          <p:cNvCxnSpPr>
            <a:stCxn id="8" idx="3"/>
          </p:cNvCxnSpPr>
          <p:nvPr/>
        </p:nvCxnSpPr>
        <p:spPr>
          <a:xfrm>
            <a:off x="2574300" y="3893834"/>
            <a:ext cx="735709" cy="143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62C3F9F-58FB-62A4-57FC-A5DDE9E4C864}"/>
              </a:ext>
            </a:extLst>
          </p:cNvPr>
          <p:cNvCxnSpPr>
            <a:stCxn id="10" idx="3"/>
          </p:cNvCxnSpPr>
          <p:nvPr/>
        </p:nvCxnSpPr>
        <p:spPr>
          <a:xfrm>
            <a:off x="2578045" y="2663513"/>
            <a:ext cx="731964" cy="586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899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8148A-CE36-DB14-0848-4FA7C3DB915A}"/>
              </a:ext>
            </a:extLst>
          </p:cNvPr>
          <p:cNvSpPr>
            <a:spLocks noGrp="1"/>
          </p:cNvSpPr>
          <p:nvPr>
            <p:ph type="title"/>
          </p:nvPr>
        </p:nvSpPr>
        <p:spPr>
          <a:xfrm>
            <a:off x="1066800" y="418744"/>
            <a:ext cx="10058400" cy="1371600"/>
          </a:xfrm>
        </p:spPr>
        <p:txBody>
          <a:bodyPr/>
          <a:lstStyle/>
          <a:p>
            <a:pPr algn="ctr"/>
            <a:r>
              <a:rPr lang="en-US" dirty="0"/>
              <a:t>Gateway Portal Registration</a:t>
            </a:r>
          </a:p>
        </p:txBody>
      </p:sp>
      <p:sp>
        <p:nvSpPr>
          <p:cNvPr id="3" name="Content Placeholder 2">
            <a:extLst>
              <a:ext uri="{FF2B5EF4-FFF2-40B4-BE49-F238E27FC236}">
                <a16:creationId xmlns:a16="http://schemas.microsoft.com/office/drawing/2014/main" id="{B23E4FAE-FA30-54E4-A929-21929F9B65C7}"/>
              </a:ext>
            </a:extLst>
          </p:cNvPr>
          <p:cNvSpPr>
            <a:spLocks noGrp="1"/>
          </p:cNvSpPr>
          <p:nvPr>
            <p:ph idx="1"/>
          </p:nvPr>
        </p:nvSpPr>
        <p:spPr>
          <a:xfrm>
            <a:off x="1066800" y="1879270"/>
            <a:ext cx="4281377" cy="2833173"/>
          </a:xfrm>
        </p:spPr>
        <p:txBody>
          <a:bodyPr numCol="1" spcCol="457200">
            <a:normAutofit lnSpcReduction="10000"/>
          </a:bodyPr>
          <a:lstStyle/>
          <a:p>
            <a:pPr marL="0" marR="0" indent="0">
              <a:spcBef>
                <a:spcPts val="0"/>
              </a:spcBef>
              <a:spcAft>
                <a:spcPts val="0"/>
              </a:spcAft>
              <a:buNone/>
            </a:pPr>
            <a:r>
              <a:rPr lang="en-US" sz="1800" dirty="0">
                <a:effectLst/>
                <a:ea typeface="Calibri" panose="020F0502020204030204" pitchFamily="34" charset="0"/>
                <a:cs typeface="Arial" panose="020B0604020202020204" pitchFamily="34" charset="0"/>
              </a:rPr>
              <a:t>The Gateway Member Portal allows members to view Explanation of Benefits and send messages to member services. Please follow this process to register for portal access. Members will need to log in to this portal to obtain Explanation of Benefits documents for claims that have been processed. EOB’s will not be mailed to Members.  </a:t>
            </a:r>
            <a:br>
              <a:rPr lang="en-US" sz="1800" dirty="0">
                <a:effectLst/>
                <a:ea typeface="Calibri" panose="020F0502020204030204" pitchFamily="34" charset="0"/>
                <a:cs typeface="Arial" panose="020B0604020202020204" pitchFamily="34" charset="0"/>
              </a:rPr>
            </a:br>
            <a:endParaRPr lang="en-US" sz="1800" dirty="0">
              <a:effectLst/>
              <a:ea typeface="Calibri" panose="020F050202020403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95E05234-EFF1-56E7-1B55-F7C830EF83F4}"/>
              </a:ext>
            </a:extLst>
          </p:cNvPr>
          <p:cNvGrpSpPr/>
          <p:nvPr/>
        </p:nvGrpSpPr>
        <p:grpSpPr>
          <a:xfrm>
            <a:off x="6906845" y="5492504"/>
            <a:ext cx="4408280" cy="946752"/>
            <a:chOff x="5949766" y="150528"/>
            <a:chExt cx="5586037" cy="1199695"/>
          </a:xfrm>
        </p:grpSpPr>
        <p:pic>
          <p:nvPicPr>
            <p:cNvPr id="7" name="Picture 4">
              <a:extLst>
                <a:ext uri="{FF2B5EF4-FFF2-40B4-BE49-F238E27FC236}">
                  <a16:creationId xmlns:a16="http://schemas.microsoft.com/office/drawing/2014/main" id="{437CD7EA-EF14-EDEC-33C6-13B666C5DAF4}"/>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9176451" y="410618"/>
              <a:ext cx="2359352" cy="808077"/>
            </a:xfrm>
            <a:prstGeom prst="rect">
              <a:avLst/>
            </a:prstGeom>
          </p:spPr>
        </p:pic>
        <p:pic>
          <p:nvPicPr>
            <p:cNvPr id="8" name="Picture 3" descr="Logo, company name&#10;&#10;Description automatically generated">
              <a:extLst>
                <a:ext uri="{FF2B5EF4-FFF2-40B4-BE49-F238E27FC236}">
                  <a16:creationId xmlns:a16="http://schemas.microsoft.com/office/drawing/2014/main" id="{C9F2E7AF-038D-A9BA-F4F8-DAFA412CD5DE}"/>
                </a:ext>
              </a:extLst>
            </p:cNvPr>
            <p:cNvPicPr>
              <a:picLocks noChangeAspect="1"/>
            </p:cNvPicPr>
            <p:nvPr/>
          </p:nvPicPr>
          <p:blipFill>
            <a:blip r:embed="rId3"/>
            <a:stretch>
              <a:fillRect/>
            </a:stretch>
          </p:blipFill>
          <p:spPr>
            <a:xfrm>
              <a:off x="5949766" y="150528"/>
              <a:ext cx="2999245" cy="1199695"/>
            </a:xfrm>
            <a:prstGeom prst="rect">
              <a:avLst/>
            </a:prstGeom>
          </p:spPr>
        </p:pic>
      </p:grpSp>
      <p:sp>
        <p:nvSpPr>
          <p:cNvPr id="10" name="TextBox 9">
            <a:extLst>
              <a:ext uri="{FF2B5EF4-FFF2-40B4-BE49-F238E27FC236}">
                <a16:creationId xmlns:a16="http://schemas.microsoft.com/office/drawing/2014/main" id="{BE5FF32B-C411-610B-D944-710E2A4F6F4F}"/>
              </a:ext>
            </a:extLst>
          </p:cNvPr>
          <p:cNvSpPr txBox="1"/>
          <p:nvPr/>
        </p:nvSpPr>
        <p:spPr>
          <a:xfrm>
            <a:off x="1066800" y="4642910"/>
            <a:ext cx="4536558" cy="830997"/>
          </a:xfrm>
          <a:prstGeom prst="rect">
            <a:avLst/>
          </a:prstGeom>
          <a:noFill/>
        </p:spPr>
        <p:txBody>
          <a:bodyPr wrap="square">
            <a:spAutoFit/>
          </a:bodyPr>
          <a:lstStyle/>
          <a:p>
            <a:pPr marL="0" marR="0" indent="0">
              <a:spcBef>
                <a:spcPts val="0"/>
              </a:spcBef>
              <a:spcAft>
                <a:spcPts val="0"/>
              </a:spcAft>
              <a:buNone/>
            </a:pPr>
            <a:r>
              <a:rPr lang="en-US" sz="1600" b="1" dirty="0">
                <a:effectLst/>
                <a:latin typeface="Arial" panose="020B0604020202020204" pitchFamily="34" charset="0"/>
                <a:ea typeface="Calibri" panose="020F0502020204030204" pitchFamily="34" charset="0"/>
                <a:cs typeface="Arial" panose="020B0604020202020204" pitchFamily="34" charset="0"/>
              </a:rPr>
              <a:t>If you have any questions or concerns, please contact Member Services at (855) 826-3422.</a:t>
            </a:r>
          </a:p>
        </p:txBody>
      </p:sp>
      <p:sp>
        <p:nvSpPr>
          <p:cNvPr id="12" name="TextBox 11">
            <a:extLst>
              <a:ext uri="{FF2B5EF4-FFF2-40B4-BE49-F238E27FC236}">
                <a16:creationId xmlns:a16="http://schemas.microsoft.com/office/drawing/2014/main" id="{EF78040F-2B7C-20D7-6604-CF7EA2665036}"/>
              </a:ext>
            </a:extLst>
          </p:cNvPr>
          <p:cNvSpPr txBox="1"/>
          <p:nvPr/>
        </p:nvSpPr>
        <p:spPr>
          <a:xfrm>
            <a:off x="5603358" y="1879270"/>
            <a:ext cx="6097772" cy="3493264"/>
          </a:xfrm>
          <a:prstGeom prst="rect">
            <a:avLst/>
          </a:prstGeom>
          <a:noFill/>
        </p:spPr>
        <p:txBody>
          <a:bodyPr wrap="square">
            <a:spAutoFit/>
          </a:bodyPr>
          <a:lstStyle/>
          <a:p>
            <a:pPr marL="342900" marR="0" lvl="0" indent="-342900">
              <a:spcBef>
                <a:spcPts val="0"/>
              </a:spcBef>
              <a:spcAft>
                <a:spcPts val="600"/>
              </a:spcAft>
              <a:buFont typeface="+mj-lt"/>
              <a:buAutoNum type="arabicPeriod"/>
            </a:pPr>
            <a:r>
              <a:rPr lang="en-US" sz="1600" dirty="0">
                <a:effectLst/>
                <a:ea typeface="Times New Roman" panose="02020603050405020304" pitchFamily="18" charset="0"/>
                <a:cs typeface="Arial" panose="020B0604020202020204" pitchFamily="34" charset="0"/>
              </a:rPr>
              <a:t>Go to </a:t>
            </a:r>
            <a:r>
              <a:rPr lang="en-US" sz="1600" u="sng" dirty="0">
                <a:solidFill>
                  <a:srgbClr val="0563C1"/>
                </a:solidFill>
                <a:effectLst/>
                <a:ea typeface="Times New Roman" panose="02020603050405020304" pitchFamily="18" charset="0"/>
                <a:cs typeface="Arial" panose="020B0604020202020204" pitchFamily="34" charset="0"/>
                <a:hlinkClick r:id="rId4"/>
              </a:rPr>
              <a:t>Exemplar Health Benefits Administrator (exemplarhba.com)</a:t>
            </a:r>
            <a:endParaRPr lang="en-US" sz="1600" dirty="0">
              <a:effectLst/>
              <a:ea typeface="Calibri" panose="020F0502020204030204" pitchFamily="34" charset="0"/>
              <a:cs typeface="Arial" panose="020B0604020202020204" pitchFamily="34" charset="0"/>
            </a:endParaRPr>
          </a:p>
          <a:p>
            <a:pPr marL="342900" marR="0" lvl="0" indent="-342900">
              <a:spcBef>
                <a:spcPts val="0"/>
              </a:spcBef>
              <a:spcAft>
                <a:spcPts val="600"/>
              </a:spcAft>
              <a:buFont typeface="+mj-lt"/>
              <a:buAutoNum type="arabicPeriod"/>
            </a:pPr>
            <a:r>
              <a:rPr lang="en-US" sz="1600" dirty="0">
                <a:effectLst/>
                <a:ea typeface="Times New Roman" panose="02020603050405020304" pitchFamily="18" charset="0"/>
                <a:cs typeface="Arial" panose="020B0604020202020204" pitchFamily="34" charset="0"/>
              </a:rPr>
              <a:t>Click the Groups button</a:t>
            </a:r>
            <a:endParaRPr lang="en-US" sz="1600" dirty="0">
              <a:effectLst/>
              <a:ea typeface="Calibri" panose="020F0502020204030204" pitchFamily="34" charset="0"/>
              <a:cs typeface="Arial" panose="020B0604020202020204" pitchFamily="34" charset="0"/>
            </a:endParaRPr>
          </a:p>
          <a:p>
            <a:pPr marL="342900" marR="0" lvl="0" indent="-342900">
              <a:spcBef>
                <a:spcPts val="0"/>
              </a:spcBef>
              <a:spcAft>
                <a:spcPts val="600"/>
              </a:spcAft>
              <a:buFont typeface="+mj-lt"/>
              <a:buAutoNum type="arabicPeriod"/>
            </a:pPr>
            <a:r>
              <a:rPr lang="en-US" sz="1600" dirty="0">
                <a:effectLst/>
                <a:ea typeface="Times New Roman" panose="02020603050405020304" pitchFamily="18" charset="0"/>
                <a:cs typeface="Arial" panose="020B0604020202020204" pitchFamily="34" charset="0"/>
              </a:rPr>
              <a:t>Click Members</a:t>
            </a:r>
            <a:endParaRPr lang="en-US" sz="1600" dirty="0">
              <a:effectLst/>
              <a:ea typeface="Calibri" panose="020F0502020204030204" pitchFamily="34" charset="0"/>
              <a:cs typeface="Arial" panose="020B0604020202020204" pitchFamily="34" charset="0"/>
            </a:endParaRPr>
          </a:p>
          <a:p>
            <a:pPr marL="342900" marR="0" lvl="0" indent="-342900">
              <a:spcBef>
                <a:spcPts val="0"/>
              </a:spcBef>
              <a:spcAft>
                <a:spcPts val="600"/>
              </a:spcAft>
              <a:buFont typeface="+mj-lt"/>
              <a:buAutoNum type="arabicPeriod"/>
            </a:pPr>
            <a:r>
              <a:rPr lang="en-US" sz="1600" dirty="0">
                <a:effectLst/>
                <a:ea typeface="Times New Roman" panose="02020603050405020304" pitchFamily="18" charset="0"/>
                <a:cs typeface="Arial" panose="020B0604020202020204" pitchFamily="34" charset="0"/>
              </a:rPr>
              <a:t>Click Gateway Portal</a:t>
            </a:r>
            <a:endParaRPr lang="en-US" sz="1600" dirty="0">
              <a:effectLst/>
              <a:ea typeface="Calibri" panose="020F0502020204030204" pitchFamily="34" charset="0"/>
              <a:cs typeface="Arial" panose="020B0604020202020204" pitchFamily="34" charset="0"/>
            </a:endParaRPr>
          </a:p>
          <a:p>
            <a:pPr marL="342900" marR="0" lvl="0" indent="-342900">
              <a:spcBef>
                <a:spcPts val="0"/>
              </a:spcBef>
              <a:spcAft>
                <a:spcPts val="600"/>
              </a:spcAft>
              <a:buFont typeface="+mj-lt"/>
              <a:buAutoNum type="arabicPeriod"/>
            </a:pPr>
            <a:r>
              <a:rPr lang="en-US" sz="1600" dirty="0">
                <a:effectLst/>
                <a:ea typeface="Times New Roman" panose="02020603050405020304" pitchFamily="18" charset="0"/>
                <a:cs typeface="Arial" panose="020B0604020202020204" pitchFamily="34" charset="0"/>
              </a:rPr>
              <a:t>Click Member Login</a:t>
            </a:r>
            <a:endParaRPr lang="en-US" sz="1600" dirty="0">
              <a:effectLst/>
              <a:ea typeface="Calibri" panose="020F0502020204030204" pitchFamily="34" charset="0"/>
              <a:cs typeface="Arial" panose="020B0604020202020204" pitchFamily="34" charset="0"/>
            </a:endParaRPr>
          </a:p>
          <a:p>
            <a:pPr marL="342900" marR="0" lvl="0" indent="-342900">
              <a:spcBef>
                <a:spcPts val="0"/>
              </a:spcBef>
              <a:spcAft>
                <a:spcPts val="600"/>
              </a:spcAft>
              <a:buFont typeface="+mj-lt"/>
              <a:buAutoNum type="arabicPeriod"/>
            </a:pPr>
            <a:r>
              <a:rPr lang="en-US" sz="1600" dirty="0">
                <a:effectLst/>
                <a:ea typeface="Times New Roman" panose="02020603050405020304" pitchFamily="18" charset="0"/>
                <a:cs typeface="Arial" panose="020B0604020202020204" pitchFamily="34" charset="0"/>
              </a:rPr>
              <a:t>Click on the “Click here to register” button</a:t>
            </a:r>
            <a:endParaRPr lang="en-US" sz="1600" dirty="0">
              <a:effectLst/>
              <a:ea typeface="Calibri" panose="020F0502020204030204" pitchFamily="34" charset="0"/>
              <a:cs typeface="Arial" panose="020B0604020202020204" pitchFamily="34" charset="0"/>
            </a:endParaRPr>
          </a:p>
          <a:p>
            <a:pPr marL="342900" marR="0" lvl="0" indent="-342900">
              <a:spcBef>
                <a:spcPts val="0"/>
              </a:spcBef>
              <a:spcAft>
                <a:spcPts val="600"/>
              </a:spcAft>
              <a:buFont typeface="+mj-lt"/>
              <a:buAutoNum type="arabicPeriod"/>
            </a:pPr>
            <a:r>
              <a:rPr lang="en-US" sz="1600" dirty="0">
                <a:effectLst/>
                <a:ea typeface="Times New Roman" panose="02020603050405020304" pitchFamily="18" charset="0"/>
                <a:cs typeface="Arial" panose="020B0604020202020204" pitchFamily="34" charset="0"/>
              </a:rPr>
              <a:t>Select “Member” in the portal drop down</a:t>
            </a:r>
            <a:endParaRPr lang="en-US" sz="1600" dirty="0">
              <a:effectLst/>
              <a:ea typeface="Calibri" panose="020F0502020204030204" pitchFamily="34" charset="0"/>
              <a:cs typeface="Arial" panose="020B0604020202020204" pitchFamily="34" charset="0"/>
            </a:endParaRPr>
          </a:p>
          <a:p>
            <a:pPr marL="342900" marR="0" lvl="0" indent="-342900">
              <a:spcBef>
                <a:spcPts val="0"/>
              </a:spcBef>
              <a:spcAft>
                <a:spcPts val="600"/>
              </a:spcAft>
              <a:buFont typeface="+mj-lt"/>
              <a:buAutoNum type="arabicPeriod"/>
            </a:pPr>
            <a:r>
              <a:rPr lang="en-US" sz="1600" dirty="0">
                <a:effectLst/>
                <a:ea typeface="Times New Roman" panose="02020603050405020304" pitchFamily="18" charset="0"/>
                <a:cs typeface="Arial" panose="020B0604020202020204" pitchFamily="34" charset="0"/>
              </a:rPr>
              <a:t>Complete all other required fields.</a:t>
            </a:r>
            <a:endParaRPr lang="en-US" sz="1600" dirty="0">
              <a:effectLst/>
              <a:ea typeface="Calibri" panose="020F0502020204030204" pitchFamily="34" charset="0"/>
              <a:cs typeface="Arial" panose="020B0604020202020204" pitchFamily="34" charset="0"/>
            </a:endParaRPr>
          </a:p>
          <a:p>
            <a:pPr marL="342900" marR="0" lvl="0" indent="-342900">
              <a:spcBef>
                <a:spcPts val="0"/>
              </a:spcBef>
              <a:spcAft>
                <a:spcPts val="600"/>
              </a:spcAft>
              <a:buFont typeface="+mj-lt"/>
              <a:buAutoNum type="arabicPeriod"/>
            </a:pPr>
            <a:r>
              <a:rPr lang="en-US" sz="1600" dirty="0">
                <a:effectLst/>
                <a:ea typeface="Times New Roman" panose="02020603050405020304" pitchFamily="18" charset="0"/>
                <a:cs typeface="Arial" panose="020B0604020202020204" pitchFamily="34" charset="0"/>
              </a:rPr>
              <a:t>Check your email to validate your registration.</a:t>
            </a:r>
            <a:endParaRPr lang="en-US" sz="1600" dirty="0">
              <a:effectLst/>
              <a:ea typeface="Calibri" panose="020F0502020204030204" pitchFamily="34" charset="0"/>
              <a:cs typeface="Arial" panose="020B0604020202020204" pitchFamily="34" charset="0"/>
            </a:endParaRPr>
          </a:p>
          <a:p>
            <a:pPr marL="342900" marR="0" lvl="0" indent="-342900">
              <a:spcBef>
                <a:spcPts val="0"/>
              </a:spcBef>
              <a:spcAft>
                <a:spcPts val="600"/>
              </a:spcAft>
              <a:buFont typeface="+mj-lt"/>
              <a:buAutoNum type="arabicPeriod"/>
            </a:pPr>
            <a:r>
              <a:rPr lang="en-US" sz="1600" dirty="0">
                <a:effectLst/>
                <a:ea typeface="Times New Roman" panose="02020603050405020304" pitchFamily="18" charset="0"/>
                <a:cs typeface="Arial" panose="020B0604020202020204" pitchFamily="34" charset="0"/>
              </a:rPr>
              <a:t>Now you are ready to log in to access your information.</a:t>
            </a:r>
            <a:endParaRPr lang="en-US" sz="1600" dirty="0">
              <a:effectLst/>
              <a:ea typeface="Calibri" panose="020F050202020403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180BF310-F74B-F975-C0CC-FA9D01977873}"/>
              </a:ext>
            </a:extLst>
          </p:cNvPr>
          <p:cNvSpPr/>
          <p:nvPr/>
        </p:nvSpPr>
        <p:spPr>
          <a:xfrm>
            <a:off x="1066800" y="418744"/>
            <a:ext cx="10058400" cy="1197405"/>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4621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7248B-18B4-331F-E933-86496F528E84}"/>
              </a:ext>
            </a:extLst>
          </p:cNvPr>
          <p:cNvSpPr>
            <a:spLocks noGrp="1"/>
          </p:cNvSpPr>
          <p:nvPr>
            <p:ph type="title"/>
          </p:nvPr>
        </p:nvSpPr>
        <p:spPr>
          <a:xfrm>
            <a:off x="1066800" y="331646"/>
            <a:ext cx="10058400" cy="1371600"/>
          </a:xfrm>
        </p:spPr>
        <p:txBody>
          <a:bodyPr/>
          <a:lstStyle/>
          <a:p>
            <a:pPr algn="ctr"/>
            <a:r>
              <a:rPr lang="en-US" dirty="0"/>
              <a:t>Visiting Your Provider	</a:t>
            </a:r>
          </a:p>
        </p:txBody>
      </p:sp>
      <p:sp>
        <p:nvSpPr>
          <p:cNvPr id="3" name="Content Placeholder 2">
            <a:extLst>
              <a:ext uri="{FF2B5EF4-FFF2-40B4-BE49-F238E27FC236}">
                <a16:creationId xmlns:a16="http://schemas.microsoft.com/office/drawing/2014/main" id="{765E12F8-BFD9-B5C8-D874-B37B2F7D06EB}"/>
              </a:ext>
            </a:extLst>
          </p:cNvPr>
          <p:cNvSpPr>
            <a:spLocks noGrp="1"/>
          </p:cNvSpPr>
          <p:nvPr>
            <p:ph idx="1"/>
          </p:nvPr>
        </p:nvSpPr>
        <p:spPr>
          <a:xfrm>
            <a:off x="1066800" y="2328243"/>
            <a:ext cx="3877340" cy="3849624"/>
          </a:xfrm>
        </p:spPr>
        <p:txBody>
          <a:bodyPr>
            <a:normAutofit/>
          </a:bodyPr>
          <a:lstStyle/>
          <a:p>
            <a:pPr marL="0" indent="0">
              <a:buNone/>
            </a:pPr>
            <a:r>
              <a:rPr lang="en-US" dirty="0"/>
              <a:t>Please verify that your provider is in network prior to your visit if possible by visiting the website for Cigna (https://hcpdirectory.cigna.com) which is the network access for your plan. If you are unable to locate your provider or would like help, please contact Member Services at (855) 826-3422. </a:t>
            </a:r>
          </a:p>
          <a:p>
            <a:pPr marL="0" indent="0">
              <a:buNone/>
            </a:pPr>
            <a:r>
              <a:rPr lang="en-US" dirty="0"/>
              <a:t>Please note that you do not have to create a log in to search for a provider. </a:t>
            </a:r>
          </a:p>
        </p:txBody>
      </p:sp>
      <p:grpSp>
        <p:nvGrpSpPr>
          <p:cNvPr id="7" name="Group 6">
            <a:extLst>
              <a:ext uri="{FF2B5EF4-FFF2-40B4-BE49-F238E27FC236}">
                <a16:creationId xmlns:a16="http://schemas.microsoft.com/office/drawing/2014/main" id="{2135C467-CA32-1B01-1745-9A3B4C1B912D}"/>
              </a:ext>
            </a:extLst>
          </p:cNvPr>
          <p:cNvGrpSpPr/>
          <p:nvPr/>
        </p:nvGrpSpPr>
        <p:grpSpPr>
          <a:xfrm>
            <a:off x="6906845" y="5492504"/>
            <a:ext cx="4408280" cy="946752"/>
            <a:chOff x="5949766" y="150528"/>
            <a:chExt cx="5586037" cy="1199695"/>
          </a:xfrm>
        </p:grpSpPr>
        <p:pic>
          <p:nvPicPr>
            <p:cNvPr id="8" name="Picture 4">
              <a:extLst>
                <a:ext uri="{FF2B5EF4-FFF2-40B4-BE49-F238E27FC236}">
                  <a16:creationId xmlns:a16="http://schemas.microsoft.com/office/drawing/2014/main" id="{D12A0603-2478-B045-B400-BEE62056EE8A}"/>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9176451" y="410618"/>
              <a:ext cx="2359352" cy="808077"/>
            </a:xfrm>
            <a:prstGeom prst="rect">
              <a:avLst/>
            </a:prstGeom>
          </p:spPr>
        </p:pic>
        <p:pic>
          <p:nvPicPr>
            <p:cNvPr id="9" name="Picture 3" descr="Logo, company name&#10;&#10;Description automatically generated">
              <a:extLst>
                <a:ext uri="{FF2B5EF4-FFF2-40B4-BE49-F238E27FC236}">
                  <a16:creationId xmlns:a16="http://schemas.microsoft.com/office/drawing/2014/main" id="{84157729-A7C5-4303-6818-201271E14DD7}"/>
                </a:ext>
              </a:extLst>
            </p:cNvPr>
            <p:cNvPicPr>
              <a:picLocks noChangeAspect="1"/>
            </p:cNvPicPr>
            <p:nvPr/>
          </p:nvPicPr>
          <p:blipFill>
            <a:blip r:embed="rId3"/>
            <a:stretch>
              <a:fillRect/>
            </a:stretch>
          </p:blipFill>
          <p:spPr>
            <a:xfrm>
              <a:off x="5949766" y="150528"/>
              <a:ext cx="2999245" cy="1199695"/>
            </a:xfrm>
            <a:prstGeom prst="rect">
              <a:avLst/>
            </a:prstGeom>
          </p:spPr>
        </p:pic>
      </p:grpSp>
      <p:sp>
        <p:nvSpPr>
          <p:cNvPr id="10" name="Rectangle 9">
            <a:extLst>
              <a:ext uri="{FF2B5EF4-FFF2-40B4-BE49-F238E27FC236}">
                <a16:creationId xmlns:a16="http://schemas.microsoft.com/office/drawing/2014/main" id="{0F57416A-5BF9-8E11-CBDC-2F4F048AFBFE}"/>
              </a:ext>
            </a:extLst>
          </p:cNvPr>
          <p:cNvSpPr/>
          <p:nvPr/>
        </p:nvSpPr>
        <p:spPr>
          <a:xfrm>
            <a:off x="1066800" y="418744"/>
            <a:ext cx="10058400" cy="1197405"/>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ED8A7D9F-8EFC-52CE-5109-39090A5D31C0}"/>
              </a:ext>
            </a:extLst>
          </p:cNvPr>
          <p:cNvPicPr>
            <a:picLocks noChangeAspect="1"/>
          </p:cNvPicPr>
          <p:nvPr/>
        </p:nvPicPr>
        <p:blipFill>
          <a:blip r:embed="rId4"/>
          <a:stretch>
            <a:fillRect/>
          </a:stretch>
        </p:blipFill>
        <p:spPr>
          <a:xfrm>
            <a:off x="5611809" y="2159955"/>
            <a:ext cx="5933720" cy="3081092"/>
          </a:xfrm>
          <a:prstGeom prst="rect">
            <a:avLst/>
          </a:prstGeom>
        </p:spPr>
      </p:pic>
    </p:spTree>
    <p:extLst>
      <p:ext uri="{BB962C8B-B14F-4D97-AF65-F5344CB8AC3E}">
        <p14:creationId xmlns:p14="http://schemas.microsoft.com/office/powerpoint/2010/main" val="3688030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88C216-AF79-2DE0-5391-726F9731BD94}"/>
              </a:ext>
            </a:extLst>
          </p:cNvPr>
          <p:cNvSpPr>
            <a:spLocks noGrp="1"/>
          </p:cNvSpPr>
          <p:nvPr>
            <p:ph idx="1"/>
          </p:nvPr>
        </p:nvSpPr>
        <p:spPr>
          <a:xfrm>
            <a:off x="1066800" y="2103120"/>
            <a:ext cx="10058400" cy="3032406"/>
          </a:xfrm>
        </p:spPr>
        <p:txBody>
          <a:bodyPr numCol="2" spcCol="457200">
            <a:normAutofit/>
          </a:bodyPr>
          <a:lstStyle/>
          <a:p>
            <a:pPr>
              <a:buFont typeface="Arial" panose="020B0604020202020204" pitchFamily="34" charset="0"/>
              <a:buChar char="•"/>
            </a:pPr>
            <a:r>
              <a:rPr lang="en-US" dirty="0"/>
              <a:t>Present your most recent Member ID card upon arrival </a:t>
            </a:r>
          </a:p>
          <a:p>
            <a:pPr>
              <a:buFont typeface="Arial" panose="020B0604020202020204" pitchFamily="34" charset="0"/>
              <a:buChar char="•"/>
            </a:pPr>
            <a:r>
              <a:rPr lang="en-US" dirty="0"/>
              <a:t>Be sure to let the receptionist know that you have access to the Cigna network of providers. This is important.</a:t>
            </a:r>
          </a:p>
          <a:p>
            <a:pPr>
              <a:buFont typeface="Arial" panose="020B0604020202020204" pitchFamily="34" charset="0"/>
              <a:buChar char="•"/>
            </a:pPr>
            <a:r>
              <a:rPr lang="en-US" dirty="0"/>
              <a:t>Claims will be billed by the provider to the payer ID or address on the back of your card. </a:t>
            </a:r>
          </a:p>
          <a:p>
            <a:pPr>
              <a:buFont typeface="Arial" panose="020B0604020202020204" pitchFamily="34" charset="0"/>
              <a:buChar char="•"/>
            </a:pPr>
            <a:r>
              <a:rPr lang="en-US" dirty="0"/>
              <a:t>Claims will be priced by the network. </a:t>
            </a:r>
          </a:p>
          <a:p>
            <a:pPr>
              <a:buFont typeface="Arial" panose="020B0604020202020204" pitchFamily="34" charset="0"/>
              <a:buChar char="•"/>
            </a:pPr>
            <a:r>
              <a:rPr lang="en-US" dirty="0"/>
              <a:t>Claims are then forwarded to EHBA for adjudication and processing. </a:t>
            </a:r>
          </a:p>
          <a:p>
            <a:pPr>
              <a:buFont typeface="Arial" panose="020B0604020202020204" pitchFamily="34" charset="0"/>
              <a:buChar char="•"/>
            </a:pPr>
            <a:r>
              <a:rPr lang="en-US" dirty="0"/>
              <a:t>Once processed, you will be able to view the EOB within your Gateway portal. </a:t>
            </a:r>
          </a:p>
          <a:p>
            <a:pPr>
              <a:buFont typeface="Arial" panose="020B0604020202020204" pitchFamily="34" charset="0"/>
              <a:buChar char="•"/>
            </a:pPr>
            <a:r>
              <a:rPr lang="en-US" dirty="0"/>
              <a:t>Please contact Member Services regarding any claims or provider issues. </a:t>
            </a:r>
          </a:p>
        </p:txBody>
      </p:sp>
      <p:grpSp>
        <p:nvGrpSpPr>
          <p:cNvPr id="6" name="Group 5">
            <a:extLst>
              <a:ext uri="{FF2B5EF4-FFF2-40B4-BE49-F238E27FC236}">
                <a16:creationId xmlns:a16="http://schemas.microsoft.com/office/drawing/2014/main" id="{61B92630-C1CC-A221-101D-DF38C9C2FA68}"/>
              </a:ext>
            </a:extLst>
          </p:cNvPr>
          <p:cNvGrpSpPr/>
          <p:nvPr/>
        </p:nvGrpSpPr>
        <p:grpSpPr>
          <a:xfrm>
            <a:off x="6906845" y="5492504"/>
            <a:ext cx="4408280" cy="946752"/>
            <a:chOff x="5949766" y="150528"/>
            <a:chExt cx="5586037" cy="1199695"/>
          </a:xfrm>
        </p:grpSpPr>
        <p:pic>
          <p:nvPicPr>
            <p:cNvPr id="7" name="Picture 4">
              <a:extLst>
                <a:ext uri="{FF2B5EF4-FFF2-40B4-BE49-F238E27FC236}">
                  <a16:creationId xmlns:a16="http://schemas.microsoft.com/office/drawing/2014/main" id="{01EB713A-FD70-F3CF-D5B7-3EA2ECC9F29E}"/>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9176451" y="410618"/>
              <a:ext cx="2359352" cy="808077"/>
            </a:xfrm>
            <a:prstGeom prst="rect">
              <a:avLst/>
            </a:prstGeom>
          </p:spPr>
        </p:pic>
        <p:pic>
          <p:nvPicPr>
            <p:cNvPr id="8" name="Picture 3" descr="Logo, company name&#10;&#10;Description automatically generated">
              <a:extLst>
                <a:ext uri="{FF2B5EF4-FFF2-40B4-BE49-F238E27FC236}">
                  <a16:creationId xmlns:a16="http://schemas.microsoft.com/office/drawing/2014/main" id="{D43D5084-D3A5-D203-C005-A883C09821D4}"/>
                </a:ext>
              </a:extLst>
            </p:cNvPr>
            <p:cNvPicPr>
              <a:picLocks noChangeAspect="1"/>
            </p:cNvPicPr>
            <p:nvPr/>
          </p:nvPicPr>
          <p:blipFill>
            <a:blip r:embed="rId3"/>
            <a:stretch>
              <a:fillRect/>
            </a:stretch>
          </p:blipFill>
          <p:spPr>
            <a:xfrm>
              <a:off x="5949766" y="150528"/>
              <a:ext cx="2999245" cy="1199695"/>
            </a:xfrm>
            <a:prstGeom prst="rect">
              <a:avLst/>
            </a:prstGeom>
          </p:spPr>
        </p:pic>
      </p:grpSp>
      <p:sp>
        <p:nvSpPr>
          <p:cNvPr id="11" name="Title 1">
            <a:extLst>
              <a:ext uri="{FF2B5EF4-FFF2-40B4-BE49-F238E27FC236}">
                <a16:creationId xmlns:a16="http://schemas.microsoft.com/office/drawing/2014/main" id="{C8816B48-4D27-1DE8-8D0B-DD73EDB22858}"/>
              </a:ext>
            </a:extLst>
          </p:cNvPr>
          <p:cNvSpPr txBox="1">
            <a:spLocks/>
          </p:cNvSpPr>
          <p:nvPr/>
        </p:nvSpPr>
        <p:spPr>
          <a:xfrm>
            <a:off x="1066800" y="331646"/>
            <a:ext cx="100584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b="0" i="0" kern="1200" cap="none" spc="-70" baseline="0" dirty="0">
                <a:solidFill>
                  <a:schemeClr val="tx1">
                    <a:lumMod val="85000"/>
                    <a:lumOff val="15000"/>
                  </a:schemeClr>
                </a:solidFill>
                <a:effectLst/>
                <a:latin typeface="Arial" panose="020B0604020202020204" pitchFamily="34" charset="0"/>
                <a:ea typeface="+mn-ea"/>
                <a:cs typeface="+mn-cs"/>
              </a:defRPr>
            </a:lvl1pPr>
          </a:lstStyle>
          <a:p>
            <a:pPr algn="ctr"/>
            <a:r>
              <a:rPr lang="en-US" dirty="0"/>
              <a:t>Visiting Your Provider	</a:t>
            </a:r>
          </a:p>
        </p:txBody>
      </p:sp>
      <p:sp>
        <p:nvSpPr>
          <p:cNvPr id="12" name="Rectangle 11">
            <a:extLst>
              <a:ext uri="{FF2B5EF4-FFF2-40B4-BE49-F238E27FC236}">
                <a16:creationId xmlns:a16="http://schemas.microsoft.com/office/drawing/2014/main" id="{AB3DADB7-7CD5-C5F1-162A-FA07FBE746D4}"/>
              </a:ext>
            </a:extLst>
          </p:cNvPr>
          <p:cNvSpPr/>
          <p:nvPr/>
        </p:nvSpPr>
        <p:spPr>
          <a:xfrm>
            <a:off x="1066800" y="418744"/>
            <a:ext cx="10058400" cy="1197405"/>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70534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A4D6F4CF-FF93-72A3-9D9D-AC8347D2A9B1}"/>
              </a:ext>
            </a:extLst>
          </p:cNvPr>
          <p:cNvSpPr txBox="1">
            <a:spLocks/>
          </p:cNvSpPr>
          <p:nvPr/>
        </p:nvSpPr>
        <p:spPr>
          <a:xfrm>
            <a:off x="1066800" y="2103120"/>
            <a:ext cx="10058400" cy="3032406"/>
          </a:xfrm>
          <a:prstGeom prst="rect">
            <a:avLst/>
          </a:prstGeom>
        </p:spPr>
        <p:txBody>
          <a:bodyPr vert="horz" lIns="91440" tIns="45720" rIns="91440" bIns="45720" numCol="2" spcCol="45720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b="0" i="0" kern="1200">
                <a:solidFill>
                  <a:schemeClr val="tx1"/>
                </a:solidFill>
                <a:latin typeface="Arial" panose="020B0604020202020204" pitchFamily="34" charset="0"/>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b="0" i="0" kern="1200">
                <a:solidFill>
                  <a:schemeClr val="tx1"/>
                </a:solidFill>
                <a:latin typeface="Arial" panose="020B0604020202020204" pitchFamily="34" charset="0"/>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b="0" i="0" kern="1200">
                <a:solidFill>
                  <a:schemeClr val="tx1"/>
                </a:solidFill>
                <a:latin typeface="Arial" panose="020B0604020202020204" pitchFamily="34" charset="0"/>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b="0" i="0" kern="1200">
                <a:solidFill>
                  <a:schemeClr val="tx1"/>
                </a:solidFill>
                <a:latin typeface="Arial" panose="020B0604020202020204" pitchFamily="34" charset="0"/>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b="0" i="0" kern="1200">
                <a:solidFill>
                  <a:schemeClr val="tx1"/>
                </a:solidFill>
                <a:latin typeface="Arial" panose="020B0604020202020204" pitchFamily="34" charset="0"/>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buFont typeface="Arial" panose="020B0604020202020204" pitchFamily="34" charset="0"/>
              <a:buChar char="•"/>
            </a:pPr>
            <a:r>
              <a:rPr lang="en-US" dirty="0"/>
              <a:t>If you do not see an EOB in the system within 30 days of your appointment, your provider’s claim has not been received by EHBA. Please contact your provider and request the claim to be submitted. </a:t>
            </a:r>
          </a:p>
          <a:p>
            <a:pPr>
              <a:buFont typeface="Arial" panose="020B0604020202020204" pitchFamily="34" charset="0"/>
              <a:buChar char="•"/>
            </a:pPr>
            <a:r>
              <a:rPr lang="en-US" dirty="0"/>
              <a:t>Member Services can also assist in obtaining the claim from the provider if necessary. </a:t>
            </a:r>
          </a:p>
          <a:p>
            <a:pPr>
              <a:buFont typeface="Arial" panose="020B0604020202020204" pitchFamily="34" charset="0"/>
              <a:buChar char="•"/>
            </a:pPr>
            <a:endParaRPr lang="en-US" dirty="0"/>
          </a:p>
        </p:txBody>
      </p:sp>
      <p:grpSp>
        <p:nvGrpSpPr>
          <p:cNvPr id="7" name="Group 6">
            <a:extLst>
              <a:ext uri="{FF2B5EF4-FFF2-40B4-BE49-F238E27FC236}">
                <a16:creationId xmlns:a16="http://schemas.microsoft.com/office/drawing/2014/main" id="{85D7F6B2-4830-37D9-3250-6C71C00D6100}"/>
              </a:ext>
            </a:extLst>
          </p:cNvPr>
          <p:cNvGrpSpPr/>
          <p:nvPr/>
        </p:nvGrpSpPr>
        <p:grpSpPr>
          <a:xfrm>
            <a:off x="6906845" y="5492504"/>
            <a:ext cx="4408280" cy="946752"/>
            <a:chOff x="5949766" y="150528"/>
            <a:chExt cx="5586037" cy="1199695"/>
          </a:xfrm>
        </p:grpSpPr>
        <p:pic>
          <p:nvPicPr>
            <p:cNvPr id="8" name="Picture 4">
              <a:extLst>
                <a:ext uri="{FF2B5EF4-FFF2-40B4-BE49-F238E27FC236}">
                  <a16:creationId xmlns:a16="http://schemas.microsoft.com/office/drawing/2014/main" id="{6FF2112D-ADC7-5F7F-FA97-8DB5CE8A49A6}"/>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9176451" y="410618"/>
              <a:ext cx="2359352" cy="808077"/>
            </a:xfrm>
            <a:prstGeom prst="rect">
              <a:avLst/>
            </a:prstGeom>
          </p:spPr>
        </p:pic>
        <p:pic>
          <p:nvPicPr>
            <p:cNvPr id="9" name="Picture 3" descr="Logo, company name&#10;&#10;Description automatically generated">
              <a:extLst>
                <a:ext uri="{FF2B5EF4-FFF2-40B4-BE49-F238E27FC236}">
                  <a16:creationId xmlns:a16="http://schemas.microsoft.com/office/drawing/2014/main" id="{AC3C8581-5160-3D78-5A41-E190E751A6F0}"/>
                </a:ext>
              </a:extLst>
            </p:cNvPr>
            <p:cNvPicPr>
              <a:picLocks noChangeAspect="1"/>
            </p:cNvPicPr>
            <p:nvPr/>
          </p:nvPicPr>
          <p:blipFill>
            <a:blip r:embed="rId3"/>
            <a:stretch>
              <a:fillRect/>
            </a:stretch>
          </p:blipFill>
          <p:spPr>
            <a:xfrm>
              <a:off x="5949766" y="150528"/>
              <a:ext cx="2999245" cy="1199695"/>
            </a:xfrm>
            <a:prstGeom prst="rect">
              <a:avLst/>
            </a:prstGeom>
          </p:spPr>
        </p:pic>
      </p:grpSp>
      <p:sp>
        <p:nvSpPr>
          <p:cNvPr id="10" name="Title 1">
            <a:extLst>
              <a:ext uri="{FF2B5EF4-FFF2-40B4-BE49-F238E27FC236}">
                <a16:creationId xmlns:a16="http://schemas.microsoft.com/office/drawing/2014/main" id="{E72D50F4-EB6B-FF9F-4F1E-87E822570967}"/>
              </a:ext>
            </a:extLst>
          </p:cNvPr>
          <p:cNvSpPr txBox="1">
            <a:spLocks/>
          </p:cNvSpPr>
          <p:nvPr/>
        </p:nvSpPr>
        <p:spPr>
          <a:xfrm>
            <a:off x="1066800" y="331646"/>
            <a:ext cx="100584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b="0" i="0" kern="1200" cap="none" spc="-70" baseline="0" dirty="0">
                <a:solidFill>
                  <a:schemeClr val="tx1">
                    <a:lumMod val="85000"/>
                    <a:lumOff val="15000"/>
                  </a:schemeClr>
                </a:solidFill>
                <a:effectLst/>
                <a:latin typeface="Arial" panose="020B0604020202020204" pitchFamily="34" charset="0"/>
                <a:ea typeface="+mn-ea"/>
                <a:cs typeface="+mn-cs"/>
              </a:defRPr>
            </a:lvl1pPr>
          </a:lstStyle>
          <a:p>
            <a:pPr algn="ctr"/>
            <a:r>
              <a:rPr lang="en-US" dirty="0"/>
              <a:t>Claim Submission</a:t>
            </a:r>
          </a:p>
        </p:txBody>
      </p:sp>
      <p:sp>
        <p:nvSpPr>
          <p:cNvPr id="11" name="Rectangle 10">
            <a:extLst>
              <a:ext uri="{FF2B5EF4-FFF2-40B4-BE49-F238E27FC236}">
                <a16:creationId xmlns:a16="http://schemas.microsoft.com/office/drawing/2014/main" id="{5DCAA14A-0073-1C66-3EE9-454DC2D015AA}"/>
              </a:ext>
            </a:extLst>
          </p:cNvPr>
          <p:cNvSpPr/>
          <p:nvPr/>
        </p:nvSpPr>
        <p:spPr>
          <a:xfrm>
            <a:off x="1066800" y="418744"/>
            <a:ext cx="10058400" cy="1197405"/>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604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9CB754-DC59-FCB4-7778-ED8BCBA12331}"/>
              </a:ext>
            </a:extLst>
          </p:cNvPr>
          <p:cNvSpPr>
            <a:spLocks noGrp="1"/>
          </p:cNvSpPr>
          <p:nvPr>
            <p:ph idx="1"/>
          </p:nvPr>
        </p:nvSpPr>
        <p:spPr>
          <a:xfrm>
            <a:off x="1066800" y="1935230"/>
            <a:ext cx="10058400" cy="3849624"/>
          </a:xfrm>
        </p:spPr>
        <p:txBody>
          <a:bodyPr>
            <a:normAutofit/>
          </a:bodyPr>
          <a:lstStyle/>
          <a:p>
            <a:pPr marL="0" indent="0">
              <a:buNone/>
            </a:pPr>
            <a:r>
              <a:rPr lang="en-US" sz="3200" dirty="0"/>
              <a:t>Please contact Member Services by email, portal message or phone should you have any issues or concerns throughout the plan year. The team is more than happy to assist you in any way possible. </a:t>
            </a:r>
          </a:p>
        </p:txBody>
      </p:sp>
      <p:grpSp>
        <p:nvGrpSpPr>
          <p:cNvPr id="6" name="Group 5">
            <a:extLst>
              <a:ext uri="{FF2B5EF4-FFF2-40B4-BE49-F238E27FC236}">
                <a16:creationId xmlns:a16="http://schemas.microsoft.com/office/drawing/2014/main" id="{A9C1C191-B4CA-D4AA-17A8-298EE870A5D6}"/>
              </a:ext>
            </a:extLst>
          </p:cNvPr>
          <p:cNvGrpSpPr/>
          <p:nvPr/>
        </p:nvGrpSpPr>
        <p:grpSpPr>
          <a:xfrm>
            <a:off x="6906845" y="5492504"/>
            <a:ext cx="4408280" cy="946752"/>
            <a:chOff x="5949766" y="150528"/>
            <a:chExt cx="5586037" cy="1199695"/>
          </a:xfrm>
        </p:grpSpPr>
        <p:pic>
          <p:nvPicPr>
            <p:cNvPr id="7" name="Picture 4">
              <a:extLst>
                <a:ext uri="{FF2B5EF4-FFF2-40B4-BE49-F238E27FC236}">
                  <a16:creationId xmlns:a16="http://schemas.microsoft.com/office/drawing/2014/main" id="{EFFEC274-AEC5-7F52-A43B-17647A1E7201}"/>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9176451" y="410618"/>
              <a:ext cx="2359352" cy="808077"/>
            </a:xfrm>
            <a:prstGeom prst="rect">
              <a:avLst/>
            </a:prstGeom>
          </p:spPr>
        </p:pic>
        <p:pic>
          <p:nvPicPr>
            <p:cNvPr id="8" name="Picture 3" descr="Logo, company name&#10;&#10;Description automatically generated">
              <a:extLst>
                <a:ext uri="{FF2B5EF4-FFF2-40B4-BE49-F238E27FC236}">
                  <a16:creationId xmlns:a16="http://schemas.microsoft.com/office/drawing/2014/main" id="{04DDC786-6B9E-31EC-B7ED-AD67B207F589}"/>
                </a:ext>
              </a:extLst>
            </p:cNvPr>
            <p:cNvPicPr>
              <a:picLocks noChangeAspect="1"/>
            </p:cNvPicPr>
            <p:nvPr/>
          </p:nvPicPr>
          <p:blipFill>
            <a:blip r:embed="rId3"/>
            <a:stretch>
              <a:fillRect/>
            </a:stretch>
          </p:blipFill>
          <p:spPr>
            <a:xfrm>
              <a:off x="5949766" y="150528"/>
              <a:ext cx="2999245" cy="1199695"/>
            </a:xfrm>
            <a:prstGeom prst="rect">
              <a:avLst/>
            </a:prstGeom>
          </p:spPr>
        </p:pic>
      </p:grpSp>
      <p:sp>
        <p:nvSpPr>
          <p:cNvPr id="9" name="Title 1">
            <a:extLst>
              <a:ext uri="{FF2B5EF4-FFF2-40B4-BE49-F238E27FC236}">
                <a16:creationId xmlns:a16="http://schemas.microsoft.com/office/drawing/2014/main" id="{7588A12F-5FBC-D430-9F04-366C8C03983C}"/>
              </a:ext>
            </a:extLst>
          </p:cNvPr>
          <p:cNvSpPr txBox="1">
            <a:spLocks/>
          </p:cNvSpPr>
          <p:nvPr/>
        </p:nvSpPr>
        <p:spPr>
          <a:xfrm>
            <a:off x="1066800" y="331646"/>
            <a:ext cx="100584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b="0" i="0" kern="1200" cap="none" spc="-70" baseline="0" dirty="0">
                <a:solidFill>
                  <a:schemeClr val="tx1">
                    <a:lumMod val="85000"/>
                    <a:lumOff val="15000"/>
                  </a:schemeClr>
                </a:solidFill>
                <a:effectLst/>
                <a:latin typeface="Arial" panose="020B0604020202020204" pitchFamily="34" charset="0"/>
                <a:ea typeface="+mn-ea"/>
                <a:cs typeface="+mn-cs"/>
              </a:defRPr>
            </a:lvl1pPr>
          </a:lstStyle>
          <a:p>
            <a:pPr algn="ctr"/>
            <a:r>
              <a:rPr lang="en-US" sz="4400" dirty="0"/>
              <a:t>Member Services = Your Best Resource</a:t>
            </a:r>
          </a:p>
        </p:txBody>
      </p:sp>
      <p:sp>
        <p:nvSpPr>
          <p:cNvPr id="10" name="Rectangle 9">
            <a:extLst>
              <a:ext uri="{FF2B5EF4-FFF2-40B4-BE49-F238E27FC236}">
                <a16:creationId xmlns:a16="http://schemas.microsoft.com/office/drawing/2014/main" id="{D731E2B5-B66E-1651-9099-77D6B9AE8778}"/>
              </a:ext>
            </a:extLst>
          </p:cNvPr>
          <p:cNvSpPr/>
          <p:nvPr/>
        </p:nvSpPr>
        <p:spPr>
          <a:xfrm>
            <a:off x="1066800" y="418744"/>
            <a:ext cx="10058400" cy="1197405"/>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60832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6C4D022-E2BC-435F-9CDB-44DC57C07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926CAD6-45B1-4A85-A196-E722067B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3480" y="0"/>
            <a:ext cx="6525472" cy="6858000"/>
          </a:xfrm>
          <a:prstGeom prst="rect">
            <a:avLst/>
          </a:prstGeom>
          <a:solidFill>
            <a:schemeClr val="accent6"/>
          </a:solidFill>
          <a:ln w="6350" cap="sq" cmpd="sng" algn="ctr">
            <a:noFill/>
            <a:prstDash val="solid"/>
            <a:miter lim="800000"/>
          </a:ln>
          <a:effectLst/>
        </p:spPr>
        <p:txBody>
          <a:bodyPr/>
          <a:lstStyle/>
          <a:p>
            <a:endParaRPr lang="en-US"/>
          </a:p>
        </p:txBody>
      </p:sp>
      <p:sp>
        <p:nvSpPr>
          <p:cNvPr id="15" name="Rectangle 14">
            <a:extLst>
              <a:ext uri="{FF2B5EF4-FFF2-40B4-BE49-F238E27FC236}">
                <a16:creationId xmlns:a16="http://schemas.microsoft.com/office/drawing/2014/main" id="{0E0936D5-2DCE-48A4-93BC-BA7861B4E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81848" y="320040"/>
            <a:ext cx="5888736" cy="6217920"/>
          </a:xfrm>
          <a:prstGeom prst="rect">
            <a:avLst/>
          </a:prstGeom>
          <a:noFill/>
          <a:ln w="6350" cap="sq" cmpd="sng" algn="ctr">
            <a:solidFill>
              <a:schemeClr val="tx1"/>
            </a:solidFill>
            <a:prstDash val="solid"/>
            <a:miter lim="800000"/>
          </a:ln>
          <a:effectLst>
            <a:softEdge rad="0"/>
          </a:effectLst>
        </p:spPr>
        <p:txBody>
          <a:bodyPr/>
          <a:lstStyle/>
          <a:p>
            <a:endParaRPr lang="en-US"/>
          </a:p>
        </p:txBody>
      </p:sp>
      <p:sp>
        <p:nvSpPr>
          <p:cNvPr id="2" name="Title 1">
            <a:extLst>
              <a:ext uri="{FF2B5EF4-FFF2-40B4-BE49-F238E27FC236}">
                <a16:creationId xmlns:a16="http://schemas.microsoft.com/office/drawing/2014/main" id="{DB5CD73C-926E-DB81-6C4B-A5BE5A94A92B}"/>
              </a:ext>
            </a:extLst>
          </p:cNvPr>
          <p:cNvSpPr>
            <a:spLocks noGrp="1"/>
          </p:cNvSpPr>
          <p:nvPr>
            <p:ph type="title"/>
          </p:nvPr>
        </p:nvSpPr>
        <p:spPr>
          <a:xfrm>
            <a:off x="6303580" y="642594"/>
            <a:ext cx="5245269" cy="1371600"/>
          </a:xfrm>
        </p:spPr>
        <p:txBody>
          <a:bodyPr>
            <a:normAutofit/>
          </a:bodyPr>
          <a:lstStyle/>
          <a:p>
            <a:r>
              <a:rPr lang="en-US" sz="4000">
                <a:solidFill>
                  <a:schemeClr val="bg1"/>
                </a:solidFill>
                <a:latin typeface="Arial" panose="020B0604020202020204" pitchFamily="34" charset="0"/>
                <a:cs typeface="Arial" panose="020B0604020202020204" pitchFamily="34" charset="0"/>
              </a:rPr>
              <a:t>Industry Trends</a:t>
            </a:r>
          </a:p>
        </p:txBody>
      </p:sp>
      <p:sp>
        <p:nvSpPr>
          <p:cNvPr id="3" name="Content Placeholder 2">
            <a:extLst>
              <a:ext uri="{FF2B5EF4-FFF2-40B4-BE49-F238E27FC236}">
                <a16:creationId xmlns:a16="http://schemas.microsoft.com/office/drawing/2014/main" id="{6F5D967B-E8CD-82AA-E681-0B75EAAE9E66}"/>
              </a:ext>
            </a:extLst>
          </p:cNvPr>
          <p:cNvSpPr>
            <a:spLocks noGrp="1"/>
          </p:cNvSpPr>
          <p:nvPr>
            <p:ph idx="1"/>
          </p:nvPr>
        </p:nvSpPr>
        <p:spPr>
          <a:xfrm>
            <a:off x="6303580" y="2103120"/>
            <a:ext cx="5245269" cy="3575304"/>
          </a:xfrm>
        </p:spPr>
        <p:txBody>
          <a:bodyPr vert="horz" lIns="91440" tIns="45720" rIns="91440" bIns="45720" numCol="2" spcCol="365760" rtlCol="0">
            <a:normAutofit/>
          </a:bodyPr>
          <a:lstStyle/>
          <a:p>
            <a:pPr>
              <a:lnSpc>
                <a:spcPct val="90000"/>
              </a:lnSpc>
              <a:buClr>
                <a:schemeClr val="bg1"/>
              </a:buClr>
              <a:buFont typeface="Arial" panose="020B0604020202020204" pitchFamily="34" charset="0"/>
              <a:buChar char="•"/>
            </a:pPr>
            <a:r>
              <a:rPr lang="en-US" sz="1100" b="0" i="0" dirty="0">
                <a:solidFill>
                  <a:schemeClr val="bg1"/>
                </a:solidFill>
                <a:effectLst/>
                <a:latin typeface="Arial" panose="020B0604020202020204" pitchFamily="34" charset="0"/>
                <a:cs typeface="Arial" panose="020B0604020202020204" pitchFamily="34" charset="0"/>
              </a:rPr>
              <a:t>The cost of job-based health care coverage for 2024 is expected to rise at its fastest pace in years as inflation pervades insurance policies.</a:t>
            </a:r>
          </a:p>
          <a:p>
            <a:pPr>
              <a:lnSpc>
                <a:spcPct val="90000"/>
              </a:lnSpc>
              <a:buClr>
                <a:schemeClr val="bg1"/>
              </a:buClr>
              <a:buFont typeface="Arial" panose="020B0604020202020204" pitchFamily="34" charset="0"/>
              <a:buChar char="•"/>
            </a:pPr>
            <a:r>
              <a:rPr lang="en-US" sz="1100" b="0" i="0" dirty="0">
                <a:solidFill>
                  <a:schemeClr val="bg1"/>
                </a:solidFill>
                <a:effectLst/>
                <a:latin typeface="Arial" panose="020B0604020202020204" pitchFamily="34" charset="0"/>
                <a:cs typeface="Arial" panose="020B0604020202020204" pitchFamily="34" charset="0"/>
              </a:rPr>
              <a:t>Nearly one-quarter of employers are planning to or considering offering a narrow network of providers in the next two years, according to a WTW survey of 457 employers who have a total of 7.3 million workers.</a:t>
            </a:r>
          </a:p>
          <a:p>
            <a:pPr>
              <a:lnSpc>
                <a:spcPct val="90000"/>
              </a:lnSpc>
              <a:buClr>
                <a:schemeClr val="bg1"/>
              </a:buClr>
              <a:buFont typeface="Arial" panose="020B0604020202020204" pitchFamily="34" charset="0"/>
              <a:buChar char="•"/>
            </a:pPr>
            <a:r>
              <a:rPr lang="en-US" sz="1100" dirty="0">
                <a:solidFill>
                  <a:schemeClr val="bg1"/>
                </a:solidFill>
                <a:latin typeface="Arial" panose="020B0604020202020204" pitchFamily="34" charset="0"/>
                <a:cs typeface="Arial" panose="020B0604020202020204" pitchFamily="34" charset="0"/>
              </a:rPr>
              <a:t>T</a:t>
            </a:r>
            <a:r>
              <a:rPr lang="en-US" sz="1100" b="0" i="0" dirty="0">
                <a:solidFill>
                  <a:schemeClr val="bg1"/>
                </a:solidFill>
                <a:effectLst/>
                <a:latin typeface="Arial" panose="020B0604020202020204" pitchFamily="34" charset="0"/>
                <a:cs typeface="Arial" panose="020B0604020202020204" pitchFamily="34" charset="0"/>
              </a:rPr>
              <a:t>here has been </a:t>
            </a:r>
            <a:r>
              <a:rPr lang="en-US" sz="1100" b="0" i="0" u="sng" dirty="0">
                <a:solidFill>
                  <a:schemeClr val="bg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 significant uptick in the use of specialty drugs</a:t>
            </a:r>
            <a:r>
              <a:rPr lang="en-US" sz="1100" b="0" i="0" dirty="0">
                <a:solidFill>
                  <a:schemeClr val="bg1"/>
                </a:solidFill>
                <a:effectLst/>
                <a:latin typeface="Arial" panose="020B0604020202020204" pitchFamily="34" charset="0"/>
                <a:cs typeface="Arial" panose="020B0604020202020204" pitchFamily="34" charset="0"/>
              </a:rPr>
              <a:t>, particularly those for diabetes and weight loss. The average monthly cost per member for this class of drugs roughly doubled between 2022 and this year, adding around 1 percentage point to next year’s hike.</a:t>
            </a:r>
          </a:p>
          <a:p>
            <a:pPr>
              <a:lnSpc>
                <a:spcPct val="90000"/>
              </a:lnSpc>
              <a:buClr>
                <a:schemeClr val="bg1"/>
              </a:buClr>
              <a:buFont typeface="Arial" panose="020B0604020202020204" pitchFamily="34" charset="0"/>
              <a:buChar char="•"/>
            </a:pPr>
            <a:r>
              <a:rPr lang="en-US" sz="1100" dirty="0">
                <a:solidFill>
                  <a:schemeClr val="bg1"/>
                </a:solidFill>
                <a:latin typeface="Arial" panose="020B0604020202020204" pitchFamily="34" charset="0"/>
                <a:cs typeface="Arial" panose="020B0604020202020204" pitchFamily="34" charset="0"/>
              </a:rPr>
              <a:t>According to analysts, group health insurance premiums are excepted to see the largest rate increases for 2024 since 2018.  More than likely double the rate increases from 2023.</a:t>
            </a:r>
          </a:p>
          <a:p>
            <a:pPr>
              <a:lnSpc>
                <a:spcPct val="90000"/>
              </a:lnSpc>
              <a:buClr>
                <a:schemeClr val="bg1"/>
              </a:buClr>
              <a:buFont typeface="Arial" panose="020B0604020202020204" pitchFamily="34" charset="0"/>
              <a:buChar char="•"/>
            </a:pPr>
            <a:r>
              <a:rPr lang="en-US" sz="1100" b="0" i="0" dirty="0">
                <a:solidFill>
                  <a:schemeClr val="bg1"/>
                </a:solidFill>
                <a:effectLst/>
                <a:latin typeface="Arial" panose="020B0604020202020204" pitchFamily="34" charset="0"/>
                <a:cs typeface="Arial" panose="020B0604020202020204" pitchFamily="34" charset="0"/>
              </a:rPr>
              <a:t>According to Newsweek, health care insurance costs are anticipated to hit a 10-year-high in 2024.</a:t>
            </a:r>
          </a:p>
          <a:p>
            <a:pPr marL="0" indent="0">
              <a:lnSpc>
                <a:spcPct val="90000"/>
              </a:lnSpc>
              <a:buClr>
                <a:schemeClr val="bg1"/>
              </a:buClr>
              <a:buNone/>
            </a:pPr>
            <a:endParaRPr lang="en-US" sz="1400" b="1" dirty="0">
              <a:solidFill>
                <a:schemeClr val="bg1"/>
              </a:solidFill>
              <a:latin typeface="Arial" panose="020B0604020202020204" pitchFamily="34" charset="0"/>
              <a:cs typeface="Arial" panose="020B0604020202020204" pitchFamily="34" charset="0"/>
            </a:endParaRPr>
          </a:p>
          <a:p>
            <a:pPr marL="0" indent="0">
              <a:lnSpc>
                <a:spcPct val="90000"/>
              </a:lnSpc>
              <a:buClr>
                <a:schemeClr val="bg1"/>
              </a:buClr>
              <a:buNone/>
            </a:pPr>
            <a:endParaRPr lang="en-US" sz="1400" b="1" dirty="0">
              <a:solidFill>
                <a:schemeClr val="bg1"/>
              </a:solidFill>
              <a:cs typeface="Arial" panose="020B0604020202020204" pitchFamily="34" charset="0"/>
            </a:endParaRPr>
          </a:p>
          <a:p>
            <a:pPr marL="0" indent="0">
              <a:lnSpc>
                <a:spcPct val="90000"/>
              </a:lnSpc>
              <a:buClr>
                <a:schemeClr val="bg1"/>
              </a:buClr>
              <a:buNone/>
            </a:pPr>
            <a:r>
              <a:rPr lang="en-US" sz="1400" b="1" dirty="0">
                <a:solidFill>
                  <a:schemeClr val="bg1"/>
                </a:solidFill>
                <a:latin typeface="Arial" panose="020B0604020202020204" pitchFamily="34" charset="0"/>
                <a:cs typeface="Arial" panose="020B0604020202020204" pitchFamily="34" charset="0"/>
              </a:rPr>
              <a:t>Conclusion, for most American employees, they will spend more money in premiums and have access to limited care.</a:t>
            </a:r>
            <a:endParaRPr lang="en-US" sz="1400" b="1" i="0" dirty="0">
              <a:solidFill>
                <a:schemeClr val="bg1"/>
              </a:solidFill>
              <a:effectLst/>
              <a:latin typeface="Arial" panose="020B0604020202020204" pitchFamily="34" charset="0"/>
              <a:cs typeface="Arial" panose="020B0604020202020204" pitchFamily="34" charset="0"/>
            </a:endParaRPr>
          </a:p>
        </p:txBody>
      </p:sp>
      <p:pic>
        <p:nvPicPr>
          <p:cNvPr id="8" name="Picture 4">
            <a:extLst>
              <a:ext uri="{FF2B5EF4-FFF2-40B4-BE49-F238E27FC236}">
                <a16:creationId xmlns:a16="http://schemas.microsoft.com/office/drawing/2014/main" id="{E6645F46-F77F-B6EC-0BC9-31DED6D6FDCA}"/>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1268599" y="3988240"/>
            <a:ext cx="3140298" cy="1075551"/>
          </a:xfrm>
          <a:prstGeom prst="rect">
            <a:avLst/>
          </a:prstGeom>
        </p:spPr>
      </p:pic>
      <p:pic>
        <p:nvPicPr>
          <p:cNvPr id="9" name="Picture 3" descr="Logo, company name&#10;&#10;Description automatically generated">
            <a:extLst>
              <a:ext uri="{FF2B5EF4-FFF2-40B4-BE49-F238E27FC236}">
                <a16:creationId xmlns:a16="http://schemas.microsoft.com/office/drawing/2014/main" id="{5806A237-8C0D-FCD3-5031-F9F34B45CBB2}"/>
              </a:ext>
            </a:extLst>
          </p:cNvPr>
          <p:cNvPicPr>
            <a:picLocks noChangeAspect="1"/>
          </p:cNvPicPr>
          <p:nvPr/>
        </p:nvPicPr>
        <p:blipFill>
          <a:blip r:embed="rId4"/>
          <a:stretch>
            <a:fillRect/>
          </a:stretch>
        </p:blipFill>
        <p:spPr>
          <a:xfrm>
            <a:off x="423592" y="1849760"/>
            <a:ext cx="4830313" cy="1932123"/>
          </a:xfrm>
          <a:prstGeom prst="rect">
            <a:avLst/>
          </a:prstGeom>
        </p:spPr>
      </p:pic>
    </p:spTree>
    <p:extLst>
      <p:ext uri="{BB962C8B-B14F-4D97-AF65-F5344CB8AC3E}">
        <p14:creationId xmlns:p14="http://schemas.microsoft.com/office/powerpoint/2010/main" val="4280781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6 Laws Of Zero Will Shape Our Future. For The Better Or Worse Is Up To Us.">
            <a:extLst>
              <a:ext uri="{FF2B5EF4-FFF2-40B4-BE49-F238E27FC236}">
                <a16:creationId xmlns:a16="http://schemas.microsoft.com/office/drawing/2014/main" id="{21D0696F-0A10-07E1-76B2-14DD62E73F4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20661" y="3081324"/>
            <a:ext cx="4794464" cy="259372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0FBF4D09-7B3D-BB70-46CF-2AD235B691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3348" y="546922"/>
            <a:ext cx="10579608" cy="1664208"/>
          </a:xfrm>
          <a:prstGeom prst="rect">
            <a:avLst/>
          </a:prstGeom>
          <a:noFill/>
          <a:ln w="6350" cap="sq" cmpd="sng" algn="ctr">
            <a:solidFill>
              <a:schemeClr val="accent6"/>
            </a:solidFill>
            <a:prstDash val="solid"/>
            <a:miter lim="800000"/>
          </a:ln>
          <a:effectLst/>
        </p:spPr>
        <p:txBody>
          <a:bodyPr/>
          <a:lstStyle/>
          <a:p>
            <a:endParaRPr lang="en-US"/>
          </a:p>
        </p:txBody>
      </p:sp>
      <p:sp>
        <p:nvSpPr>
          <p:cNvPr id="16" name="Title 1">
            <a:extLst>
              <a:ext uri="{FF2B5EF4-FFF2-40B4-BE49-F238E27FC236}">
                <a16:creationId xmlns:a16="http://schemas.microsoft.com/office/drawing/2014/main" id="{A4518A0B-3708-473D-A217-84F303AB3DD3}"/>
              </a:ext>
            </a:extLst>
          </p:cNvPr>
          <p:cNvSpPr>
            <a:spLocks noGrp="1"/>
          </p:cNvSpPr>
          <p:nvPr>
            <p:ph type="title"/>
          </p:nvPr>
        </p:nvSpPr>
        <p:spPr>
          <a:xfrm>
            <a:off x="956234" y="663681"/>
            <a:ext cx="4942542" cy="1444718"/>
          </a:xfrm>
        </p:spPr>
        <p:txBody>
          <a:bodyPr vert="horz" lIns="91440" tIns="45720" rIns="91440" bIns="45720" rtlCol="0" anchor="ctr">
            <a:normAutofit/>
          </a:bodyPr>
          <a:lstStyle/>
          <a:p>
            <a:pPr algn="r"/>
            <a:r>
              <a:rPr lang="en-US" sz="4400" spc="0" dirty="0">
                <a:solidFill>
                  <a:schemeClr val="bg1"/>
                </a:solidFill>
                <a:latin typeface="+mj-lt"/>
              </a:rPr>
              <a:t>2024 Life U Beat All Trends</a:t>
            </a:r>
          </a:p>
        </p:txBody>
      </p:sp>
      <p:cxnSp>
        <p:nvCxnSpPr>
          <p:cNvPr id="17" name="Straight Connector 16">
            <a:extLst>
              <a:ext uri="{FF2B5EF4-FFF2-40B4-BE49-F238E27FC236}">
                <a16:creationId xmlns:a16="http://schemas.microsoft.com/office/drawing/2014/main" id="{41F9DB0F-3FDA-C484-270E-0D5D6C2730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096000" y="802682"/>
            <a:ext cx="0" cy="115268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CEB1E4A-7954-033A-E3C0-E8A7C356BBEC}"/>
              </a:ext>
            </a:extLst>
          </p:cNvPr>
          <p:cNvSpPr txBox="1"/>
          <p:nvPr/>
        </p:nvSpPr>
        <p:spPr>
          <a:xfrm>
            <a:off x="6419095" y="663681"/>
            <a:ext cx="4816670" cy="1444718"/>
          </a:xfrm>
          <a:prstGeom prst="rect">
            <a:avLst/>
          </a:prstGeom>
        </p:spPr>
        <p:txBody>
          <a:bodyPr vert="horz" lIns="91440" tIns="45720" rIns="91440" bIns="45720" rtlCol="0" anchor="ctr">
            <a:normAutofit/>
          </a:bodyPr>
          <a:lstStyle/>
          <a:p>
            <a:pPr>
              <a:spcAft>
                <a:spcPts val="600"/>
              </a:spcAft>
              <a:buClr>
                <a:schemeClr val="tx1">
                  <a:lumMod val="85000"/>
                  <a:lumOff val="15000"/>
                </a:schemeClr>
              </a:buClr>
            </a:pPr>
            <a:r>
              <a:rPr lang="en-US" sz="3600" dirty="0">
                <a:solidFill>
                  <a:schemeClr val="bg1"/>
                </a:solidFill>
              </a:rPr>
              <a:t>No premium increase for 2024</a:t>
            </a:r>
          </a:p>
        </p:txBody>
      </p:sp>
      <p:grpSp>
        <p:nvGrpSpPr>
          <p:cNvPr id="21" name="Group 20">
            <a:extLst>
              <a:ext uri="{FF2B5EF4-FFF2-40B4-BE49-F238E27FC236}">
                <a16:creationId xmlns:a16="http://schemas.microsoft.com/office/drawing/2014/main" id="{85505ADA-D444-C425-B798-FCAFAFBAAF33}"/>
              </a:ext>
            </a:extLst>
          </p:cNvPr>
          <p:cNvGrpSpPr/>
          <p:nvPr/>
        </p:nvGrpSpPr>
        <p:grpSpPr>
          <a:xfrm>
            <a:off x="1295462" y="2645389"/>
            <a:ext cx="3691721" cy="2456426"/>
            <a:chOff x="423592" y="1849760"/>
            <a:chExt cx="4830313" cy="3214031"/>
          </a:xfrm>
        </p:grpSpPr>
        <p:pic>
          <p:nvPicPr>
            <p:cNvPr id="19" name="Picture 4">
              <a:extLst>
                <a:ext uri="{FF2B5EF4-FFF2-40B4-BE49-F238E27FC236}">
                  <a16:creationId xmlns:a16="http://schemas.microsoft.com/office/drawing/2014/main" id="{C746E6A7-5D9B-12CA-1C41-B4AF4735A19D}"/>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1268599" y="3988240"/>
              <a:ext cx="3140298" cy="1075551"/>
            </a:xfrm>
            <a:prstGeom prst="rect">
              <a:avLst/>
            </a:prstGeom>
          </p:spPr>
        </p:pic>
        <p:pic>
          <p:nvPicPr>
            <p:cNvPr id="20" name="Picture 3" descr="Logo, company name&#10;&#10;Description automatically generated">
              <a:extLst>
                <a:ext uri="{FF2B5EF4-FFF2-40B4-BE49-F238E27FC236}">
                  <a16:creationId xmlns:a16="http://schemas.microsoft.com/office/drawing/2014/main" id="{97DE7BED-1E27-0AD0-0907-87E580F92523}"/>
                </a:ext>
              </a:extLst>
            </p:cNvPr>
            <p:cNvPicPr>
              <a:picLocks noChangeAspect="1"/>
            </p:cNvPicPr>
            <p:nvPr/>
          </p:nvPicPr>
          <p:blipFill>
            <a:blip r:embed="rId4"/>
            <a:stretch>
              <a:fillRect/>
            </a:stretch>
          </p:blipFill>
          <p:spPr>
            <a:xfrm>
              <a:off x="423592" y="1849760"/>
              <a:ext cx="4830313" cy="1932123"/>
            </a:xfrm>
            <a:prstGeom prst="rect">
              <a:avLst/>
            </a:prstGeom>
          </p:spPr>
        </p:pic>
      </p:grpSp>
    </p:spTree>
    <p:extLst>
      <p:ext uri="{BB962C8B-B14F-4D97-AF65-F5344CB8AC3E}">
        <p14:creationId xmlns:p14="http://schemas.microsoft.com/office/powerpoint/2010/main" val="294414574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01C44E-1F1C-6AC4-37E4-FC0D4DC43E4D}"/>
              </a:ext>
            </a:extLst>
          </p:cNvPr>
          <p:cNvPicPr>
            <a:picLocks noChangeAspect="1"/>
          </p:cNvPicPr>
          <p:nvPr/>
        </p:nvPicPr>
        <p:blipFill>
          <a:blip r:embed="rId2"/>
          <a:stretch>
            <a:fillRect/>
          </a:stretch>
        </p:blipFill>
        <p:spPr>
          <a:xfrm>
            <a:off x="539566" y="1186568"/>
            <a:ext cx="3262738" cy="4484863"/>
          </a:xfrm>
          <a:prstGeom prst="rect">
            <a:avLst/>
          </a:prstGeom>
        </p:spPr>
      </p:pic>
      <p:sp>
        <p:nvSpPr>
          <p:cNvPr id="22" name="Rectangle 21">
            <a:extLst>
              <a:ext uri="{FF2B5EF4-FFF2-40B4-BE49-F238E27FC236}">
                <a16:creationId xmlns:a16="http://schemas.microsoft.com/office/drawing/2014/main" id="{44FE01E5-387C-4105-BA22-BB0F83D2D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3736" y="237744"/>
            <a:ext cx="7613567" cy="6382512"/>
          </a:xfrm>
          <a:prstGeom prst="rect">
            <a:avLst/>
          </a:prstGeom>
          <a:solidFill>
            <a:schemeClr val="bg1"/>
          </a:solidFill>
          <a:ln w="6350" cap="flat" cmpd="sng" algn="ctr">
            <a:noFill/>
            <a:prstDash val="solid"/>
          </a:ln>
          <a:effectLst>
            <a:softEdge rad="0"/>
          </a:effectLst>
        </p:spPr>
        <p:txBody>
          <a:bodyPr/>
          <a:lstStyle/>
          <a:p>
            <a:endParaRPr lang="en-US"/>
          </a:p>
        </p:txBody>
      </p:sp>
      <p:sp>
        <p:nvSpPr>
          <p:cNvPr id="24" name="Rectangle 23">
            <a:extLst>
              <a:ext uri="{FF2B5EF4-FFF2-40B4-BE49-F238E27FC236}">
                <a16:creationId xmlns:a16="http://schemas.microsoft.com/office/drawing/2014/main" id="{991EB720-A2E8-4C62-BDBB-5627006D7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9522" y="374904"/>
            <a:ext cx="7310622"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DB5CD73C-926E-DB81-6C4B-A5BE5A94A92B}"/>
              </a:ext>
            </a:extLst>
          </p:cNvPr>
          <p:cNvSpPr>
            <a:spLocks noGrp="1"/>
          </p:cNvSpPr>
          <p:nvPr>
            <p:ph type="title"/>
          </p:nvPr>
        </p:nvSpPr>
        <p:spPr>
          <a:xfrm>
            <a:off x="4956055" y="892120"/>
            <a:ext cx="6359070" cy="936680"/>
          </a:xfrm>
        </p:spPr>
        <p:txBody>
          <a:bodyPr>
            <a:normAutofit/>
          </a:bodyPr>
          <a:lstStyle/>
          <a:p>
            <a:r>
              <a:rPr lang="en-US" dirty="0">
                <a:latin typeface="Arial" panose="020B0604020202020204" pitchFamily="34" charset="0"/>
                <a:cs typeface="Arial" panose="020B0604020202020204" pitchFamily="34" charset="0"/>
              </a:rPr>
              <a:t>Cost Containment</a:t>
            </a:r>
          </a:p>
        </p:txBody>
      </p:sp>
      <p:sp>
        <p:nvSpPr>
          <p:cNvPr id="3" name="Content Placeholder 2">
            <a:extLst>
              <a:ext uri="{FF2B5EF4-FFF2-40B4-BE49-F238E27FC236}">
                <a16:creationId xmlns:a16="http://schemas.microsoft.com/office/drawing/2014/main" id="{6F5D967B-E8CD-82AA-E681-0B75EAAE9E66}"/>
              </a:ext>
            </a:extLst>
          </p:cNvPr>
          <p:cNvSpPr>
            <a:spLocks noGrp="1"/>
          </p:cNvSpPr>
          <p:nvPr>
            <p:ph idx="1"/>
          </p:nvPr>
        </p:nvSpPr>
        <p:spPr>
          <a:xfrm>
            <a:off x="4956055" y="1912107"/>
            <a:ext cx="6359070" cy="4051878"/>
          </a:xfrm>
        </p:spPr>
        <p:txBody>
          <a:bodyPr vert="horz" lIns="91440" tIns="45720" rIns="91440" bIns="45720" numCol="2" spcCol="457200" rtlCol="0">
            <a:spAutoFit/>
          </a:bodyPr>
          <a:lstStyle/>
          <a:p>
            <a:pPr marL="0" indent="0">
              <a:lnSpc>
                <a:spcPct val="90000"/>
              </a:lnSpc>
              <a:spcAft>
                <a:spcPts val="1200"/>
              </a:spcAft>
              <a:buNone/>
            </a:pPr>
            <a:r>
              <a:rPr lang="en-US" sz="1700" b="1" dirty="0">
                <a:latin typeface="Arial" panose="020B0604020202020204" pitchFamily="34" charset="0"/>
                <a:cs typeface="Arial" panose="020B0604020202020204" pitchFamily="34" charset="0"/>
              </a:rPr>
              <a:t>The goal of cost containment solutions is to keep premiums from rising at astronomical rates</a:t>
            </a:r>
          </a:p>
          <a:p>
            <a:pPr marL="0" indent="0">
              <a:lnSpc>
                <a:spcPct val="90000"/>
              </a:lnSpc>
              <a:spcAft>
                <a:spcPts val="1200"/>
              </a:spcAft>
              <a:buNone/>
            </a:pPr>
            <a:r>
              <a:rPr lang="en-US" sz="1700" b="1" dirty="0">
                <a:latin typeface="Arial" panose="020B0604020202020204" pitchFamily="34" charset="0"/>
                <a:cs typeface="Arial" panose="020B0604020202020204" pitchFamily="34" charset="0"/>
              </a:rPr>
              <a:t>It takes everyone to come together to enact change, and out perform the “Trends”</a:t>
            </a:r>
          </a:p>
          <a:p>
            <a:pPr marL="0" indent="0">
              <a:lnSpc>
                <a:spcPct val="90000"/>
              </a:lnSpc>
              <a:spcAft>
                <a:spcPts val="1200"/>
              </a:spcAft>
              <a:buNone/>
            </a:pPr>
            <a:r>
              <a:rPr lang="en-US" sz="1700" b="1" dirty="0">
                <a:latin typeface="Arial" panose="020B0604020202020204" pitchFamily="34" charset="0"/>
                <a:cs typeface="Arial" panose="020B0604020202020204" pitchFamily="34" charset="0"/>
              </a:rPr>
              <a:t>Roughly 70% of an insurance plan build is variable costs/claims </a:t>
            </a:r>
            <a:br>
              <a:rPr lang="en-US" sz="1500" dirty="0">
                <a:solidFill>
                  <a:schemeClr val="accent1"/>
                </a:solidFill>
                <a:latin typeface="Arial" panose="020B0604020202020204" pitchFamily="34" charset="0"/>
                <a:cs typeface="Arial" panose="020B0604020202020204" pitchFamily="34" charset="0"/>
              </a:rPr>
            </a:br>
            <a:br>
              <a:rPr lang="en-US" sz="1500" dirty="0">
                <a:solidFill>
                  <a:schemeClr val="accent1"/>
                </a:solidFill>
                <a:latin typeface="Arial" panose="020B0604020202020204" pitchFamily="34" charset="0"/>
                <a:cs typeface="Arial" panose="020B0604020202020204" pitchFamily="34" charset="0"/>
              </a:rPr>
            </a:br>
            <a:br>
              <a:rPr lang="en-US" sz="1500" dirty="0">
                <a:latin typeface="Arial" panose="020B0604020202020204" pitchFamily="34" charset="0"/>
                <a:cs typeface="Arial" panose="020B0604020202020204" pitchFamily="34" charset="0"/>
              </a:rPr>
            </a:br>
            <a:br>
              <a:rPr lang="en-US" sz="1500" dirty="0">
                <a:latin typeface="Arial" panose="020B0604020202020204" pitchFamily="34" charset="0"/>
                <a:cs typeface="Arial" panose="020B0604020202020204" pitchFamily="34" charset="0"/>
              </a:rPr>
            </a:br>
            <a:endParaRPr lang="en-US" sz="1500" dirty="0">
              <a:latin typeface="Arial" panose="020B0604020202020204" pitchFamily="34" charset="0"/>
              <a:cs typeface="Arial" panose="020B0604020202020204" pitchFamily="34" charset="0"/>
            </a:endParaRPr>
          </a:p>
          <a:p>
            <a:pPr>
              <a:lnSpc>
                <a:spcPct val="90000"/>
              </a:lnSpc>
              <a:buFont typeface="Arial" panose="020B0604020202020204" pitchFamily="34" charset="0"/>
              <a:buChar char="•"/>
            </a:pPr>
            <a:r>
              <a:rPr lang="en-US" sz="1500" dirty="0">
                <a:latin typeface="Arial" panose="020B0604020202020204" pitchFamily="34" charset="0"/>
                <a:cs typeface="Arial" panose="020B0604020202020204" pitchFamily="34" charset="0"/>
              </a:rPr>
              <a:t>Though Exemplar does a lot of these cost containment solutions behind the scenes, it is important to be a great consumer of healthcare (example – ER visits).</a:t>
            </a:r>
          </a:p>
          <a:p>
            <a:pPr>
              <a:lnSpc>
                <a:spcPct val="90000"/>
              </a:lnSpc>
              <a:buFont typeface="Arial" panose="020B0604020202020204" pitchFamily="34" charset="0"/>
              <a:buChar char="•"/>
            </a:pPr>
            <a:r>
              <a:rPr lang="en-US" sz="1500" dirty="0">
                <a:latin typeface="Arial" panose="020B0604020202020204" pitchFamily="34" charset="0"/>
                <a:cs typeface="Arial" panose="020B0604020202020204" pitchFamily="34" charset="0"/>
              </a:rPr>
              <a:t>It is very important that if you receive a call from our cost containment team and partners, we work together timely to limit your exposure to unneeded high costs claims and Rx’s</a:t>
            </a:r>
          </a:p>
          <a:p>
            <a:pPr>
              <a:lnSpc>
                <a:spcPct val="90000"/>
              </a:lnSpc>
              <a:buFont typeface="Arial" panose="020B0604020202020204" pitchFamily="34" charset="0"/>
              <a:buChar char="•"/>
            </a:pPr>
            <a:endParaRPr lang="en-US" sz="1500" dirty="0"/>
          </a:p>
          <a:p>
            <a:pPr>
              <a:lnSpc>
                <a:spcPct val="90000"/>
              </a:lnSpc>
              <a:buFont typeface="Arial" panose="020B0604020202020204" pitchFamily="34" charset="0"/>
              <a:buChar char="•"/>
            </a:pPr>
            <a:endParaRPr lang="en-US" sz="1500" dirty="0"/>
          </a:p>
        </p:txBody>
      </p:sp>
      <p:grpSp>
        <p:nvGrpSpPr>
          <p:cNvPr id="8" name="Group 7">
            <a:extLst>
              <a:ext uri="{FF2B5EF4-FFF2-40B4-BE49-F238E27FC236}">
                <a16:creationId xmlns:a16="http://schemas.microsoft.com/office/drawing/2014/main" id="{E00D2622-93BD-BB5E-648D-58BE9F4A3D91}"/>
              </a:ext>
            </a:extLst>
          </p:cNvPr>
          <p:cNvGrpSpPr/>
          <p:nvPr/>
        </p:nvGrpSpPr>
        <p:grpSpPr>
          <a:xfrm>
            <a:off x="6906845" y="5492504"/>
            <a:ext cx="4408280" cy="946752"/>
            <a:chOff x="5949766" y="150528"/>
            <a:chExt cx="5586037" cy="1199695"/>
          </a:xfrm>
        </p:grpSpPr>
        <p:pic>
          <p:nvPicPr>
            <p:cNvPr id="10" name="Picture 4">
              <a:extLst>
                <a:ext uri="{FF2B5EF4-FFF2-40B4-BE49-F238E27FC236}">
                  <a16:creationId xmlns:a16="http://schemas.microsoft.com/office/drawing/2014/main" id="{55CCF617-03B9-D836-A968-56442DFBC0D7}"/>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9176451" y="410618"/>
              <a:ext cx="2359352" cy="808077"/>
            </a:xfrm>
            <a:prstGeom prst="rect">
              <a:avLst/>
            </a:prstGeom>
          </p:spPr>
        </p:pic>
        <p:pic>
          <p:nvPicPr>
            <p:cNvPr id="11" name="Picture 3" descr="Logo, company name&#10;&#10;Description automatically generated">
              <a:extLst>
                <a:ext uri="{FF2B5EF4-FFF2-40B4-BE49-F238E27FC236}">
                  <a16:creationId xmlns:a16="http://schemas.microsoft.com/office/drawing/2014/main" id="{2CE95440-3EDE-3826-EE3F-A2B41EBBBB22}"/>
                </a:ext>
              </a:extLst>
            </p:cNvPr>
            <p:cNvPicPr>
              <a:picLocks noChangeAspect="1"/>
            </p:cNvPicPr>
            <p:nvPr/>
          </p:nvPicPr>
          <p:blipFill>
            <a:blip r:embed="rId4"/>
            <a:stretch>
              <a:fillRect/>
            </a:stretch>
          </p:blipFill>
          <p:spPr>
            <a:xfrm>
              <a:off x="5949766" y="150528"/>
              <a:ext cx="2999245" cy="1199695"/>
            </a:xfrm>
            <a:prstGeom prst="rect">
              <a:avLst/>
            </a:prstGeom>
          </p:spPr>
        </p:pic>
      </p:grpSp>
    </p:spTree>
    <p:extLst>
      <p:ext uri="{BB962C8B-B14F-4D97-AF65-F5344CB8AC3E}">
        <p14:creationId xmlns:p14="http://schemas.microsoft.com/office/powerpoint/2010/main" val="822508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6" name="Straight Connector 25">
              <a:extLst>
                <a:ext uri="{FF2B5EF4-FFF2-40B4-BE49-F238E27FC236}">
                  <a16:creationId xmlns:a16="http://schemas.microsoft.com/office/drawing/2014/main" id="{40F643E8-8A04-4F5E-9682-75DB08A056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E778470-AE14-43E4-AFBF-22FD752757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184196-EC73-466B-AD6B-1F270902802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18D8845F-30A4-4D73-83CB-ABA691F5A9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DAC2350-FA6C-4B24-9A17-926C160E8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accent2">
              <a:lumMod val="20000"/>
              <a:lumOff val="80000"/>
            </a:schemeClr>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34" name="Rectangle 33">
            <a:extLst>
              <a:ext uri="{FF2B5EF4-FFF2-40B4-BE49-F238E27FC236}">
                <a16:creationId xmlns:a16="http://schemas.microsoft.com/office/drawing/2014/main" id="{2A637C44-0146-4C54-A1A1-57BC8E6C3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accent2">
              <a:lumMod val="20000"/>
              <a:lumOff val="80000"/>
            </a:schemeClr>
          </a:solidFill>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DB5CD73C-926E-DB81-6C4B-A5BE5A94A92B}"/>
              </a:ext>
            </a:extLst>
          </p:cNvPr>
          <p:cNvSpPr>
            <a:spLocks noGrp="1"/>
          </p:cNvSpPr>
          <p:nvPr>
            <p:ph type="title"/>
          </p:nvPr>
        </p:nvSpPr>
        <p:spPr>
          <a:xfrm>
            <a:off x="1241170" y="5475095"/>
            <a:ext cx="9732773" cy="549765"/>
          </a:xfrm>
        </p:spPr>
        <p:txBody>
          <a:bodyPr vert="horz" lIns="91440" tIns="45720" rIns="91440" bIns="45720" rtlCol="0" anchor="ctr">
            <a:normAutofit/>
          </a:bodyPr>
          <a:lstStyle/>
          <a:p>
            <a:pPr algn="ctr">
              <a:lnSpc>
                <a:spcPct val="83000"/>
              </a:lnSpc>
            </a:pPr>
            <a:r>
              <a:rPr lang="en-US" sz="3000" cap="all" spc="-100" dirty="0">
                <a:latin typeface="+mj-lt"/>
              </a:rPr>
              <a:t>Cost Containment Opportunities</a:t>
            </a:r>
          </a:p>
        </p:txBody>
      </p:sp>
      <p:sp>
        <p:nvSpPr>
          <p:cNvPr id="36" name="Rectangle 35">
            <a:extLst>
              <a:ext uri="{FF2B5EF4-FFF2-40B4-BE49-F238E27FC236}">
                <a16:creationId xmlns:a16="http://schemas.microsoft.com/office/drawing/2014/main" id="{6AB310E7-DE5C-4964-8CBB-E87A22B5B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446824"/>
            <a:ext cx="1920240" cy="731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8" name="Straight Connector 37">
            <a:extLst>
              <a:ext uri="{FF2B5EF4-FFF2-40B4-BE49-F238E27FC236}">
                <a16:creationId xmlns:a16="http://schemas.microsoft.com/office/drawing/2014/main" id="{BC6D0BA2-2FCA-496D-A55A-C56A7B3E09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A158404-99A1-4EB0-B63C-8744C273AC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1848EA8-FE52-4762-AE9B-5D1DD4C336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092118"/>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F2F6C90-5401-089C-5B4B-40B5AE10D906}"/>
              </a:ext>
            </a:extLst>
          </p:cNvPr>
          <p:cNvPicPr>
            <a:picLocks noChangeAspect="1"/>
          </p:cNvPicPr>
          <p:nvPr/>
        </p:nvPicPr>
        <p:blipFill>
          <a:blip r:embed="rId2"/>
          <a:stretch>
            <a:fillRect/>
          </a:stretch>
        </p:blipFill>
        <p:spPr>
          <a:xfrm>
            <a:off x="1094530" y="1412274"/>
            <a:ext cx="2889925" cy="3840435"/>
          </a:xfrm>
          <a:prstGeom prst="rect">
            <a:avLst/>
          </a:prstGeom>
        </p:spPr>
      </p:pic>
      <p:pic>
        <p:nvPicPr>
          <p:cNvPr id="12" name="Picture 11">
            <a:extLst>
              <a:ext uri="{FF2B5EF4-FFF2-40B4-BE49-F238E27FC236}">
                <a16:creationId xmlns:a16="http://schemas.microsoft.com/office/drawing/2014/main" id="{E176E93D-A094-3BE6-476C-EEAF5FBE89D0}"/>
              </a:ext>
            </a:extLst>
          </p:cNvPr>
          <p:cNvPicPr>
            <a:picLocks noChangeAspect="1"/>
          </p:cNvPicPr>
          <p:nvPr/>
        </p:nvPicPr>
        <p:blipFill>
          <a:blip r:embed="rId3"/>
          <a:stretch>
            <a:fillRect/>
          </a:stretch>
        </p:blipFill>
        <p:spPr>
          <a:xfrm>
            <a:off x="4447646" y="1412275"/>
            <a:ext cx="2985937" cy="3840435"/>
          </a:xfrm>
          <a:prstGeom prst="rect">
            <a:avLst/>
          </a:prstGeom>
        </p:spPr>
      </p:pic>
      <p:pic>
        <p:nvPicPr>
          <p:cNvPr id="4" name="Picture 4" descr="Logo, company name&#10;&#10;Description automatically generated">
            <a:extLst>
              <a:ext uri="{FF2B5EF4-FFF2-40B4-BE49-F238E27FC236}">
                <a16:creationId xmlns:a16="http://schemas.microsoft.com/office/drawing/2014/main" id="{FE3AC3FB-90ED-7C22-E888-520E470AEE99}"/>
              </a:ext>
            </a:extLst>
          </p:cNvPr>
          <p:cNvPicPr>
            <a:picLocks noChangeAspect="1"/>
          </p:cNvPicPr>
          <p:nvPr/>
        </p:nvPicPr>
        <p:blipFill>
          <a:blip r:embed="rId4"/>
          <a:stretch>
            <a:fillRect/>
          </a:stretch>
        </p:blipFill>
        <p:spPr>
          <a:xfrm>
            <a:off x="5323730" y="474453"/>
            <a:ext cx="1567650" cy="627059"/>
          </a:xfrm>
          <a:prstGeom prst="rect">
            <a:avLst/>
          </a:prstGeom>
        </p:spPr>
      </p:pic>
      <p:pic>
        <p:nvPicPr>
          <p:cNvPr id="5" name="Picture 4">
            <a:extLst>
              <a:ext uri="{FF2B5EF4-FFF2-40B4-BE49-F238E27FC236}">
                <a16:creationId xmlns:a16="http://schemas.microsoft.com/office/drawing/2014/main" id="{4B769BDE-80E4-70D8-758D-31924A6BA575}"/>
              </a:ext>
            </a:extLst>
          </p:cNvPr>
          <p:cNvPicPr>
            <a:picLocks noChangeAspect="1"/>
          </p:cNvPicPr>
          <p:nvPr/>
        </p:nvPicPr>
        <p:blipFill>
          <a:blip r:embed="rId5"/>
          <a:stretch>
            <a:fillRect/>
          </a:stretch>
        </p:blipFill>
        <p:spPr>
          <a:xfrm>
            <a:off x="7976226" y="1412275"/>
            <a:ext cx="2976335" cy="3840435"/>
          </a:xfrm>
          <a:prstGeom prst="rect">
            <a:avLst/>
          </a:prstGeom>
        </p:spPr>
      </p:pic>
    </p:spTree>
    <p:extLst>
      <p:ext uri="{BB962C8B-B14F-4D97-AF65-F5344CB8AC3E}">
        <p14:creationId xmlns:p14="http://schemas.microsoft.com/office/powerpoint/2010/main" val="281706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4800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95C596-D0FA-0559-44E5-FE97BD7ACDD8}"/>
              </a:ext>
            </a:extLst>
          </p:cNvPr>
          <p:cNvSpPr>
            <a:spLocks noGrp="1"/>
          </p:cNvSpPr>
          <p:nvPr>
            <p:ph idx="1"/>
          </p:nvPr>
        </p:nvSpPr>
        <p:spPr>
          <a:xfrm>
            <a:off x="5416195" y="2221037"/>
            <a:ext cx="4243024" cy="2415926"/>
          </a:xfrm>
        </p:spPr>
        <p:txBody>
          <a:bodyPr vert="horz" lIns="91440" tIns="45720" rIns="91440" bIns="45720" rtlCol="0" anchor="t">
            <a:normAutofit/>
          </a:bodyPr>
          <a:lstStyle/>
          <a:p>
            <a:pPr defTabSz="512064">
              <a:spcBef>
                <a:spcPts val="504"/>
              </a:spcBef>
              <a:buFont typeface="Arial" panose="020B0604020202020204" pitchFamily="34" charset="0"/>
              <a:buChar char="•"/>
            </a:pPr>
            <a:r>
              <a:rPr lang="en-US" sz="1100" b="0" i="0" kern="1200" dirty="0">
                <a:solidFill>
                  <a:schemeClr val="tx1"/>
                </a:solidFill>
                <a:latin typeface="Arial" panose="020B0604020202020204" pitchFamily="34" charset="0"/>
                <a:ea typeface="+mn-ea"/>
                <a:cs typeface="Arial" panose="020B0604020202020204" pitchFamily="34" charset="0"/>
              </a:rPr>
              <a:t>Integrated Source One</a:t>
            </a:r>
          </a:p>
          <a:p>
            <a:pPr defTabSz="512064">
              <a:spcBef>
                <a:spcPts val="504"/>
              </a:spcBef>
              <a:buFont typeface="Arial" panose="020B0604020202020204" pitchFamily="34" charset="0"/>
              <a:buChar char="•"/>
            </a:pPr>
            <a:r>
              <a:rPr lang="en-US" sz="1100" b="0" i="0" kern="1200" dirty="0">
                <a:solidFill>
                  <a:schemeClr val="tx1"/>
                </a:solidFill>
                <a:latin typeface="Arial" panose="020B0604020202020204" pitchFamily="34" charset="0"/>
                <a:ea typeface="+mn-ea"/>
                <a:cs typeface="Arial" panose="020B0604020202020204" pitchFamily="34" charset="0"/>
              </a:rPr>
              <a:t>Rx </a:t>
            </a:r>
          </a:p>
          <a:p>
            <a:pPr defTabSz="512064">
              <a:spcBef>
                <a:spcPts val="504"/>
              </a:spcBef>
              <a:buFont typeface="Arial" panose="020B0604020202020204" pitchFamily="34" charset="0"/>
              <a:buChar char="•"/>
            </a:pPr>
            <a:r>
              <a:rPr lang="en-US" sz="1100" b="0" i="0" kern="1200" dirty="0">
                <a:solidFill>
                  <a:schemeClr val="tx1"/>
                </a:solidFill>
                <a:latin typeface="Arial" panose="020B0604020202020204" pitchFamily="34" charset="0"/>
                <a:ea typeface="+mn-ea"/>
                <a:cs typeface="Arial" panose="020B0604020202020204" pitchFamily="34" charset="0"/>
              </a:rPr>
              <a:t>Cancer </a:t>
            </a:r>
          </a:p>
          <a:p>
            <a:pPr defTabSz="512064">
              <a:spcBef>
                <a:spcPts val="504"/>
              </a:spcBef>
              <a:buFont typeface="Arial" panose="020B0604020202020204" pitchFamily="34" charset="0"/>
              <a:buChar char="•"/>
            </a:pPr>
            <a:r>
              <a:rPr lang="en-US" sz="1100" b="0" i="0" kern="1200" dirty="0">
                <a:solidFill>
                  <a:schemeClr val="tx1"/>
                </a:solidFill>
                <a:latin typeface="Arial" panose="020B0604020202020204" pitchFamily="34" charset="0"/>
                <a:ea typeface="+mn-ea"/>
                <a:cs typeface="Arial" panose="020B0604020202020204" pitchFamily="34" charset="0"/>
              </a:rPr>
              <a:t>Diabetes</a:t>
            </a:r>
          </a:p>
          <a:p>
            <a:pPr defTabSz="512064">
              <a:spcBef>
                <a:spcPts val="504"/>
              </a:spcBef>
              <a:buFont typeface="Arial" panose="020B0604020202020204" pitchFamily="34" charset="0"/>
              <a:buChar char="•"/>
            </a:pPr>
            <a:r>
              <a:rPr lang="en-US" sz="1100" b="0" i="0" kern="1200" dirty="0">
                <a:solidFill>
                  <a:schemeClr val="tx1"/>
                </a:solidFill>
                <a:latin typeface="Arial" panose="020B0604020202020204" pitchFamily="34" charset="0"/>
                <a:ea typeface="+mn-ea"/>
                <a:cs typeface="Arial" panose="020B0604020202020204" pitchFamily="34" charset="0"/>
              </a:rPr>
              <a:t>Hospital Bill Eraser</a:t>
            </a:r>
          </a:p>
          <a:p>
            <a:pPr defTabSz="512064">
              <a:spcBef>
                <a:spcPts val="504"/>
              </a:spcBef>
              <a:buFont typeface="Arial" panose="020B0604020202020204" pitchFamily="34" charset="0"/>
              <a:buChar char="•"/>
            </a:pPr>
            <a:r>
              <a:rPr lang="en-US" sz="1100" b="0" i="0" kern="1200" dirty="0">
                <a:solidFill>
                  <a:schemeClr val="tx1"/>
                </a:solidFill>
                <a:latin typeface="Arial" panose="020B0604020202020204" pitchFamily="34" charset="0"/>
                <a:ea typeface="+mn-ea"/>
                <a:cs typeface="Arial" panose="020B0604020202020204" pitchFamily="34" charset="0"/>
              </a:rPr>
              <a:t>Durable Medical Equipment</a:t>
            </a:r>
          </a:p>
          <a:p>
            <a:pPr defTabSz="512064">
              <a:spcBef>
                <a:spcPts val="504"/>
              </a:spcBef>
              <a:buFont typeface="Arial" panose="020B0604020202020204" pitchFamily="34" charset="0"/>
              <a:buChar char="•"/>
            </a:pPr>
            <a:r>
              <a:rPr lang="en-US" sz="1100" b="0" i="0" kern="1200" dirty="0">
                <a:solidFill>
                  <a:schemeClr val="tx1"/>
                </a:solidFill>
                <a:latin typeface="Arial" panose="020B0604020202020204" pitchFamily="34" charset="0"/>
                <a:ea typeface="+mn-ea"/>
                <a:cs typeface="Arial" panose="020B0604020202020204" pitchFamily="34" charset="0"/>
              </a:rPr>
              <a:t>Medical Management</a:t>
            </a:r>
          </a:p>
          <a:p>
            <a:pPr defTabSz="512064">
              <a:spcBef>
                <a:spcPts val="504"/>
              </a:spcBef>
              <a:buFont typeface="Arial" panose="020B0604020202020204" pitchFamily="34" charset="0"/>
              <a:buChar char="•"/>
            </a:pPr>
            <a:r>
              <a:rPr lang="en-US" sz="1100" b="0" i="0" kern="1200" dirty="0">
                <a:solidFill>
                  <a:schemeClr val="tx1"/>
                </a:solidFill>
                <a:latin typeface="Arial" panose="020B0604020202020204" pitchFamily="34" charset="0"/>
                <a:ea typeface="+mn-ea"/>
                <a:cs typeface="Arial" panose="020B0604020202020204" pitchFamily="34" charset="0"/>
              </a:rPr>
              <a:t>Utilization Management</a:t>
            </a:r>
          </a:p>
          <a:p>
            <a:pPr defTabSz="512064">
              <a:spcBef>
                <a:spcPts val="504"/>
              </a:spcBef>
              <a:buFont typeface="Arial" panose="020B0604020202020204" pitchFamily="34" charset="0"/>
              <a:buChar char="•"/>
            </a:pPr>
            <a:r>
              <a:rPr lang="en-US" sz="1100" b="0" i="0" kern="1200" dirty="0">
                <a:solidFill>
                  <a:schemeClr val="tx1"/>
                </a:solidFill>
                <a:latin typeface="Arial" panose="020B0604020202020204" pitchFamily="34" charset="0"/>
                <a:ea typeface="+mn-ea"/>
                <a:cs typeface="Arial" panose="020B0604020202020204" pitchFamily="34" charset="0"/>
              </a:rPr>
              <a:t>Labs</a:t>
            </a:r>
          </a:p>
          <a:p>
            <a:pPr defTabSz="512064">
              <a:spcBef>
                <a:spcPts val="504"/>
              </a:spcBef>
              <a:buFont typeface="Arial" panose="020B0604020202020204" pitchFamily="34" charset="0"/>
              <a:buChar char="•"/>
            </a:pPr>
            <a:r>
              <a:rPr lang="en-US" sz="1100" b="0" i="0" kern="1200" dirty="0">
                <a:solidFill>
                  <a:schemeClr val="tx1"/>
                </a:solidFill>
                <a:latin typeface="Arial" panose="020B0604020202020204" pitchFamily="34" charset="0"/>
                <a:ea typeface="+mn-ea"/>
                <a:cs typeface="Arial" panose="020B0604020202020204" pitchFamily="34" charset="0"/>
              </a:rPr>
              <a:t>Imaging</a:t>
            </a:r>
          </a:p>
        </p:txBody>
      </p:sp>
      <p:pic>
        <p:nvPicPr>
          <p:cNvPr id="6" name="Picture 5">
            <a:extLst>
              <a:ext uri="{FF2B5EF4-FFF2-40B4-BE49-F238E27FC236}">
                <a16:creationId xmlns:a16="http://schemas.microsoft.com/office/drawing/2014/main" id="{C161CF66-66B8-4199-29FF-D69B1A305A9D}"/>
              </a:ext>
            </a:extLst>
          </p:cNvPr>
          <p:cNvPicPr>
            <a:picLocks noChangeAspect="1"/>
          </p:cNvPicPr>
          <p:nvPr/>
        </p:nvPicPr>
        <p:blipFill>
          <a:blip r:embed="rId2"/>
          <a:stretch>
            <a:fillRect/>
          </a:stretch>
        </p:blipFill>
        <p:spPr>
          <a:xfrm>
            <a:off x="8074933" y="2248123"/>
            <a:ext cx="2998678" cy="2332906"/>
          </a:xfrm>
          <a:prstGeom prst="rect">
            <a:avLst/>
          </a:prstGeom>
        </p:spPr>
      </p:pic>
      <p:sp>
        <p:nvSpPr>
          <p:cNvPr id="7" name="TextBox 6">
            <a:extLst>
              <a:ext uri="{FF2B5EF4-FFF2-40B4-BE49-F238E27FC236}">
                <a16:creationId xmlns:a16="http://schemas.microsoft.com/office/drawing/2014/main" id="{3E91A6EB-60CD-DD5F-A837-5282BE35AD22}"/>
              </a:ext>
            </a:extLst>
          </p:cNvPr>
          <p:cNvSpPr txBox="1"/>
          <p:nvPr/>
        </p:nvSpPr>
        <p:spPr>
          <a:xfrm>
            <a:off x="5241099" y="1202384"/>
            <a:ext cx="6579045" cy="523220"/>
          </a:xfrm>
          <a:prstGeom prst="rect">
            <a:avLst/>
          </a:prstGeom>
          <a:noFill/>
        </p:spPr>
        <p:txBody>
          <a:bodyPr wrap="none" rtlCol="0">
            <a:spAutoFit/>
          </a:bodyPr>
          <a:lstStyle/>
          <a:p>
            <a:pPr algn="ctr" defTabSz="512064">
              <a:spcAft>
                <a:spcPts val="600"/>
              </a:spcAft>
            </a:pPr>
            <a:r>
              <a:rPr lang="en-US" sz="2800" b="1" kern="1200" dirty="0">
                <a:solidFill>
                  <a:schemeClr val="tx1"/>
                </a:solidFill>
                <a:latin typeface="Arial" panose="020B0604020202020204" pitchFamily="34" charset="0"/>
                <a:ea typeface="+mn-ea"/>
                <a:cs typeface="Arial" panose="020B0604020202020204" pitchFamily="34" charset="0"/>
              </a:rPr>
              <a:t>“Change is a process </a:t>
            </a:r>
            <a:r>
              <a:rPr lang="en-US" sz="2800" b="1" i="1" u="sng" kern="1200" dirty="0">
                <a:solidFill>
                  <a:srgbClr val="FF0000"/>
                </a:solidFill>
                <a:latin typeface="Arial" panose="020B0604020202020204" pitchFamily="34" charset="0"/>
                <a:ea typeface="+mn-ea"/>
                <a:cs typeface="Arial" panose="020B0604020202020204" pitchFamily="34" charset="0"/>
              </a:rPr>
              <a:t>NOT</a:t>
            </a:r>
            <a:r>
              <a:rPr lang="en-US" sz="2800" b="1" kern="1200" dirty="0">
                <a:solidFill>
                  <a:schemeClr val="tx1"/>
                </a:solidFill>
                <a:latin typeface="Arial" panose="020B0604020202020204" pitchFamily="34" charset="0"/>
                <a:ea typeface="+mn-ea"/>
                <a:cs typeface="Arial" panose="020B0604020202020204" pitchFamily="34" charset="0"/>
              </a:rPr>
              <a:t> an event!”</a:t>
            </a:r>
            <a:endParaRPr lang="en-US" sz="2800" b="1"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933685BF-5AFB-0A52-FA76-C7C32F006149}"/>
              </a:ext>
            </a:extLst>
          </p:cNvPr>
          <p:cNvGrpSpPr/>
          <p:nvPr/>
        </p:nvGrpSpPr>
        <p:grpSpPr>
          <a:xfrm>
            <a:off x="6906845" y="5492504"/>
            <a:ext cx="4408280" cy="946752"/>
            <a:chOff x="5949766" y="150528"/>
            <a:chExt cx="5586037" cy="1199695"/>
          </a:xfrm>
        </p:grpSpPr>
        <p:pic>
          <p:nvPicPr>
            <p:cNvPr id="11" name="Picture 4">
              <a:extLst>
                <a:ext uri="{FF2B5EF4-FFF2-40B4-BE49-F238E27FC236}">
                  <a16:creationId xmlns:a16="http://schemas.microsoft.com/office/drawing/2014/main" id="{60DBBDA9-0211-5500-2399-D52E8D2EC06B}"/>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9176451" y="410618"/>
              <a:ext cx="2359352" cy="808077"/>
            </a:xfrm>
            <a:prstGeom prst="rect">
              <a:avLst/>
            </a:prstGeom>
          </p:spPr>
        </p:pic>
        <p:pic>
          <p:nvPicPr>
            <p:cNvPr id="13" name="Picture 3" descr="Logo, company name&#10;&#10;Description automatically generated">
              <a:extLst>
                <a:ext uri="{FF2B5EF4-FFF2-40B4-BE49-F238E27FC236}">
                  <a16:creationId xmlns:a16="http://schemas.microsoft.com/office/drawing/2014/main" id="{48BE6BD7-C78A-DECE-10A4-0F05ABFC02C3}"/>
                </a:ext>
              </a:extLst>
            </p:cNvPr>
            <p:cNvPicPr>
              <a:picLocks noChangeAspect="1"/>
            </p:cNvPicPr>
            <p:nvPr/>
          </p:nvPicPr>
          <p:blipFill>
            <a:blip r:embed="rId4"/>
            <a:stretch>
              <a:fillRect/>
            </a:stretch>
          </p:blipFill>
          <p:spPr>
            <a:xfrm>
              <a:off x="5949766" y="150528"/>
              <a:ext cx="2999245" cy="1199695"/>
            </a:xfrm>
            <a:prstGeom prst="rect">
              <a:avLst/>
            </a:prstGeom>
          </p:spPr>
        </p:pic>
      </p:grpSp>
      <p:sp>
        <p:nvSpPr>
          <p:cNvPr id="18" name="Rectangle 17">
            <a:extLst>
              <a:ext uri="{FF2B5EF4-FFF2-40B4-BE49-F238E27FC236}">
                <a16:creationId xmlns:a16="http://schemas.microsoft.com/office/drawing/2014/main" id="{9E04C83E-4E47-38EA-1D5B-9E4C3DEE27A5}"/>
              </a:ext>
            </a:extLst>
          </p:cNvPr>
          <p:cNvSpPr/>
          <p:nvPr/>
        </p:nvSpPr>
        <p:spPr>
          <a:xfrm>
            <a:off x="492691" y="1202384"/>
            <a:ext cx="3831336" cy="1993392"/>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a:extLst>
              <a:ext uri="{FF2B5EF4-FFF2-40B4-BE49-F238E27FC236}">
                <a16:creationId xmlns:a16="http://schemas.microsoft.com/office/drawing/2014/main" id="{3FEC7890-4319-99FC-77B3-6F1C4EFC5A6C}"/>
              </a:ext>
            </a:extLst>
          </p:cNvPr>
          <p:cNvSpPr txBox="1">
            <a:spLocks/>
          </p:cNvSpPr>
          <p:nvPr/>
        </p:nvSpPr>
        <p:spPr>
          <a:xfrm>
            <a:off x="780614" y="1591584"/>
            <a:ext cx="3415397" cy="1302440"/>
          </a:xfrm>
          <a:prstGeom prst="rect">
            <a:avLst/>
          </a:prstGeom>
        </p:spPr>
        <p:txBody>
          <a:bodyPr>
            <a:normAutofit fontScale="77500" lnSpcReduction="20000"/>
          </a:bodyPr>
          <a:lstStyle>
            <a:lvl1pPr algn="l" defTabSz="914400" rtl="0" eaLnBrk="1" latinLnBrk="0" hangingPunct="1">
              <a:lnSpc>
                <a:spcPct val="90000"/>
              </a:lnSpc>
              <a:spcBef>
                <a:spcPct val="0"/>
              </a:spcBef>
              <a:buNone/>
              <a:defRPr lang="en-US" sz="4800" b="0" i="0" kern="1200" cap="none" spc="-70" baseline="0" dirty="0">
                <a:solidFill>
                  <a:schemeClr val="tx1">
                    <a:lumMod val="85000"/>
                    <a:lumOff val="15000"/>
                  </a:schemeClr>
                </a:solidFill>
                <a:effectLst/>
                <a:latin typeface="Arial" panose="020B0604020202020204" pitchFamily="34" charset="0"/>
                <a:ea typeface="+mn-ea"/>
                <a:cs typeface="+mn-cs"/>
              </a:defRPr>
            </a:lvl1pPr>
          </a:lstStyle>
          <a:p>
            <a:r>
              <a:rPr lang="en-US" dirty="0">
                <a:cs typeface="Arial" panose="020B0604020202020204" pitchFamily="34" charset="0"/>
              </a:rPr>
              <a:t>Cost Opportunities Comparison</a:t>
            </a:r>
          </a:p>
        </p:txBody>
      </p:sp>
    </p:spTree>
    <p:extLst>
      <p:ext uri="{BB962C8B-B14F-4D97-AF65-F5344CB8AC3E}">
        <p14:creationId xmlns:p14="http://schemas.microsoft.com/office/powerpoint/2010/main" val="3509021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4800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C223D44-74D4-A4DB-B974-2B7CE60ADAC8}"/>
              </a:ext>
            </a:extLst>
          </p:cNvPr>
          <p:cNvPicPr>
            <a:picLocks noChangeAspect="1"/>
          </p:cNvPicPr>
          <p:nvPr/>
        </p:nvPicPr>
        <p:blipFill>
          <a:blip r:embed="rId2"/>
          <a:stretch>
            <a:fillRect/>
          </a:stretch>
        </p:blipFill>
        <p:spPr>
          <a:xfrm>
            <a:off x="6862340" y="372357"/>
            <a:ext cx="2586826" cy="6088105"/>
          </a:xfrm>
          <a:prstGeom prst="rect">
            <a:avLst/>
          </a:prstGeom>
        </p:spPr>
      </p:pic>
      <p:pic>
        <p:nvPicPr>
          <p:cNvPr id="14" name="Picture 13">
            <a:extLst>
              <a:ext uri="{FF2B5EF4-FFF2-40B4-BE49-F238E27FC236}">
                <a16:creationId xmlns:a16="http://schemas.microsoft.com/office/drawing/2014/main" id="{ED9F6846-B869-B81B-75E9-B907CD021545}"/>
              </a:ext>
            </a:extLst>
          </p:cNvPr>
          <p:cNvPicPr>
            <a:picLocks noChangeAspect="1"/>
          </p:cNvPicPr>
          <p:nvPr/>
        </p:nvPicPr>
        <p:blipFill>
          <a:blip r:embed="rId3"/>
          <a:stretch>
            <a:fillRect/>
          </a:stretch>
        </p:blipFill>
        <p:spPr>
          <a:xfrm>
            <a:off x="9449166" y="365913"/>
            <a:ext cx="1602648" cy="6119730"/>
          </a:xfrm>
          <a:prstGeom prst="rect">
            <a:avLst/>
          </a:prstGeom>
        </p:spPr>
      </p:pic>
      <p:grpSp>
        <p:nvGrpSpPr>
          <p:cNvPr id="5" name="Group 4">
            <a:extLst>
              <a:ext uri="{FF2B5EF4-FFF2-40B4-BE49-F238E27FC236}">
                <a16:creationId xmlns:a16="http://schemas.microsoft.com/office/drawing/2014/main" id="{AD5B3692-6875-A68B-E94E-CF4899FE7E55}"/>
              </a:ext>
            </a:extLst>
          </p:cNvPr>
          <p:cNvGrpSpPr/>
          <p:nvPr/>
        </p:nvGrpSpPr>
        <p:grpSpPr>
          <a:xfrm>
            <a:off x="538694" y="5492504"/>
            <a:ext cx="4408280" cy="946752"/>
            <a:chOff x="5949766" y="150528"/>
            <a:chExt cx="5586037" cy="1199695"/>
          </a:xfrm>
        </p:grpSpPr>
        <p:pic>
          <p:nvPicPr>
            <p:cNvPr id="6" name="Picture 4">
              <a:extLst>
                <a:ext uri="{FF2B5EF4-FFF2-40B4-BE49-F238E27FC236}">
                  <a16:creationId xmlns:a16="http://schemas.microsoft.com/office/drawing/2014/main" id="{82EC4EBF-D1E2-BDEB-769A-D9928816EA7E}"/>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9176451" y="410618"/>
              <a:ext cx="2359352" cy="808077"/>
            </a:xfrm>
            <a:prstGeom prst="rect">
              <a:avLst/>
            </a:prstGeom>
          </p:spPr>
        </p:pic>
        <p:pic>
          <p:nvPicPr>
            <p:cNvPr id="7" name="Picture 3" descr="Logo, company name&#10;&#10;Description automatically generated">
              <a:extLst>
                <a:ext uri="{FF2B5EF4-FFF2-40B4-BE49-F238E27FC236}">
                  <a16:creationId xmlns:a16="http://schemas.microsoft.com/office/drawing/2014/main" id="{3FCB95EF-971D-E532-93E3-CC0C6C2C84A7}"/>
                </a:ext>
              </a:extLst>
            </p:cNvPr>
            <p:cNvPicPr>
              <a:picLocks noChangeAspect="1"/>
            </p:cNvPicPr>
            <p:nvPr/>
          </p:nvPicPr>
          <p:blipFill>
            <a:blip r:embed="rId5"/>
            <a:stretch>
              <a:fillRect/>
            </a:stretch>
          </p:blipFill>
          <p:spPr>
            <a:xfrm>
              <a:off x="5949766" y="150528"/>
              <a:ext cx="2999245" cy="1199695"/>
            </a:xfrm>
            <a:prstGeom prst="rect">
              <a:avLst/>
            </a:prstGeom>
          </p:spPr>
        </p:pic>
      </p:grpSp>
      <p:sp>
        <p:nvSpPr>
          <p:cNvPr id="11" name="Rectangle 10">
            <a:extLst>
              <a:ext uri="{FF2B5EF4-FFF2-40B4-BE49-F238E27FC236}">
                <a16:creationId xmlns:a16="http://schemas.microsoft.com/office/drawing/2014/main" id="{E1FD3334-25FA-861E-4B71-82D5E1B7CF0D}"/>
              </a:ext>
            </a:extLst>
          </p:cNvPr>
          <p:cNvSpPr/>
          <p:nvPr/>
        </p:nvSpPr>
        <p:spPr>
          <a:xfrm>
            <a:off x="492691" y="1202384"/>
            <a:ext cx="3831336" cy="1993392"/>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E89101F4-A3B8-38F8-0BD3-98DEA90D4BB2}"/>
              </a:ext>
            </a:extLst>
          </p:cNvPr>
          <p:cNvSpPr txBox="1">
            <a:spLocks/>
          </p:cNvSpPr>
          <p:nvPr/>
        </p:nvSpPr>
        <p:spPr>
          <a:xfrm>
            <a:off x="780614" y="1591584"/>
            <a:ext cx="3415397" cy="1302440"/>
          </a:xfrm>
          <a:prstGeom prst="rect">
            <a:avLst/>
          </a:prstGeom>
        </p:spPr>
        <p:txBody>
          <a:bodyPr>
            <a:normAutofit fontScale="92500"/>
          </a:bodyPr>
          <a:lstStyle>
            <a:lvl1pPr algn="l" defTabSz="914400" rtl="0" eaLnBrk="1" latinLnBrk="0" hangingPunct="1">
              <a:lnSpc>
                <a:spcPct val="90000"/>
              </a:lnSpc>
              <a:spcBef>
                <a:spcPct val="0"/>
              </a:spcBef>
              <a:buNone/>
              <a:defRPr lang="en-US" sz="4800" b="0" i="0" kern="1200" cap="none" spc="-70" baseline="0" dirty="0">
                <a:solidFill>
                  <a:schemeClr val="tx1">
                    <a:lumMod val="85000"/>
                    <a:lumOff val="15000"/>
                  </a:schemeClr>
                </a:solidFill>
                <a:effectLst/>
                <a:latin typeface="Arial" panose="020B0604020202020204" pitchFamily="34" charset="0"/>
                <a:ea typeface="+mn-ea"/>
                <a:cs typeface="+mn-cs"/>
              </a:defRPr>
            </a:lvl1pPr>
          </a:lstStyle>
          <a:p>
            <a:r>
              <a:rPr lang="en-US" dirty="0">
                <a:cs typeface="Arial" panose="020B0604020202020204" pitchFamily="34" charset="0"/>
              </a:rPr>
              <a:t>Medical Plan Comparison</a:t>
            </a:r>
          </a:p>
        </p:txBody>
      </p:sp>
    </p:spTree>
    <p:extLst>
      <p:ext uri="{BB962C8B-B14F-4D97-AF65-F5344CB8AC3E}">
        <p14:creationId xmlns:p14="http://schemas.microsoft.com/office/powerpoint/2010/main" val="3444605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914B71C-D908-59FA-2F00-CB631A1AEE8C}"/>
              </a:ext>
            </a:extLst>
          </p:cNvPr>
          <p:cNvSpPr>
            <a:spLocks noGrp="1"/>
          </p:cNvSpPr>
          <p:nvPr>
            <p:ph type="subTitle" idx="1"/>
          </p:nvPr>
        </p:nvSpPr>
        <p:spPr>
          <a:xfrm>
            <a:off x="1523999" y="2334126"/>
            <a:ext cx="9144000" cy="1070231"/>
          </a:xfrm>
        </p:spPr>
        <p:txBody>
          <a:bodyPr>
            <a:normAutofit fontScale="92500" lnSpcReduction="10000"/>
          </a:bodyPr>
          <a:lstStyle/>
          <a:p>
            <a:endParaRPr lang="en-US" sz="3600" dirty="0"/>
          </a:p>
          <a:p>
            <a:r>
              <a:rPr lang="en-US" sz="3600" dirty="0"/>
              <a:t>Member Services &amp; Claims Processing</a:t>
            </a:r>
          </a:p>
        </p:txBody>
      </p:sp>
      <p:pic>
        <p:nvPicPr>
          <p:cNvPr id="1026" name="Picture 2" descr="Exemplar Health Benefits Administrator">
            <a:extLst>
              <a:ext uri="{FF2B5EF4-FFF2-40B4-BE49-F238E27FC236}">
                <a16:creationId xmlns:a16="http://schemas.microsoft.com/office/drawing/2014/main" id="{202AD458-0BF0-169A-4DF3-7085547A3E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0891" y="1412437"/>
            <a:ext cx="1590217" cy="37772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C93C8247-EE42-DAF0-050E-BF747611050C}"/>
              </a:ext>
            </a:extLst>
          </p:cNvPr>
          <p:cNvGrpSpPr/>
          <p:nvPr/>
        </p:nvGrpSpPr>
        <p:grpSpPr>
          <a:xfrm>
            <a:off x="3891860" y="3783505"/>
            <a:ext cx="4408280" cy="946752"/>
            <a:chOff x="5949766" y="150528"/>
            <a:chExt cx="5586037" cy="1199695"/>
          </a:xfrm>
        </p:grpSpPr>
        <p:pic>
          <p:nvPicPr>
            <p:cNvPr id="11" name="Picture 4">
              <a:extLst>
                <a:ext uri="{FF2B5EF4-FFF2-40B4-BE49-F238E27FC236}">
                  <a16:creationId xmlns:a16="http://schemas.microsoft.com/office/drawing/2014/main" id="{05392D00-1E69-3460-898E-BBE1A839E867}"/>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9176451" y="410618"/>
              <a:ext cx="2359352" cy="808077"/>
            </a:xfrm>
            <a:prstGeom prst="rect">
              <a:avLst/>
            </a:prstGeom>
          </p:spPr>
        </p:pic>
        <p:pic>
          <p:nvPicPr>
            <p:cNvPr id="12" name="Picture 3" descr="Logo, company name&#10;&#10;Description automatically generated">
              <a:extLst>
                <a:ext uri="{FF2B5EF4-FFF2-40B4-BE49-F238E27FC236}">
                  <a16:creationId xmlns:a16="http://schemas.microsoft.com/office/drawing/2014/main" id="{2BB9CB23-A235-B5A7-A4C3-2C7EE6F4491B}"/>
                </a:ext>
              </a:extLst>
            </p:cNvPr>
            <p:cNvPicPr>
              <a:picLocks noChangeAspect="1"/>
            </p:cNvPicPr>
            <p:nvPr/>
          </p:nvPicPr>
          <p:blipFill>
            <a:blip r:embed="rId4"/>
            <a:stretch>
              <a:fillRect/>
            </a:stretch>
          </p:blipFill>
          <p:spPr>
            <a:xfrm>
              <a:off x="5949766" y="150528"/>
              <a:ext cx="2999245" cy="1199695"/>
            </a:xfrm>
            <a:prstGeom prst="rect">
              <a:avLst/>
            </a:prstGeom>
          </p:spPr>
        </p:pic>
      </p:grpSp>
    </p:spTree>
    <p:extLst>
      <p:ext uri="{BB962C8B-B14F-4D97-AF65-F5344CB8AC3E}">
        <p14:creationId xmlns:p14="http://schemas.microsoft.com/office/powerpoint/2010/main" val="2262593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373E517-763C-0963-B5DD-3665F96BCE86}"/>
              </a:ext>
            </a:extLst>
          </p:cNvPr>
          <p:cNvSpPr txBox="1"/>
          <p:nvPr/>
        </p:nvSpPr>
        <p:spPr>
          <a:xfrm>
            <a:off x="342920" y="2244959"/>
            <a:ext cx="18372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Provider Network</a:t>
            </a:r>
          </a:p>
        </p:txBody>
      </p:sp>
      <p:sp>
        <p:nvSpPr>
          <p:cNvPr id="9" name="TextBox 8">
            <a:extLst>
              <a:ext uri="{FF2B5EF4-FFF2-40B4-BE49-F238E27FC236}">
                <a16:creationId xmlns:a16="http://schemas.microsoft.com/office/drawing/2014/main" id="{29007328-0858-B8A8-A4F9-BDF12D523BD9}"/>
              </a:ext>
            </a:extLst>
          </p:cNvPr>
          <p:cNvSpPr txBox="1"/>
          <p:nvPr/>
        </p:nvSpPr>
        <p:spPr>
          <a:xfrm>
            <a:off x="9273731" y="3977314"/>
            <a:ext cx="22602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Pharmacy Benefit Info</a:t>
            </a:r>
          </a:p>
        </p:txBody>
      </p:sp>
      <p:cxnSp>
        <p:nvCxnSpPr>
          <p:cNvPr id="11" name="Straight Arrow Connector 10">
            <a:extLst>
              <a:ext uri="{FF2B5EF4-FFF2-40B4-BE49-F238E27FC236}">
                <a16:creationId xmlns:a16="http://schemas.microsoft.com/office/drawing/2014/main" id="{AE2834D7-FA26-ACA5-B7CD-49D73AA62DAE}"/>
              </a:ext>
            </a:extLst>
          </p:cNvPr>
          <p:cNvCxnSpPr>
            <a:cxnSpLocks/>
            <a:stCxn id="9" idx="1"/>
          </p:cNvCxnSpPr>
          <p:nvPr/>
        </p:nvCxnSpPr>
        <p:spPr>
          <a:xfrm flipH="1" flipV="1">
            <a:off x="8167456" y="4144227"/>
            <a:ext cx="1106275" cy="177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664F5AE-938D-C037-DB89-509049BF41D5}"/>
              </a:ext>
            </a:extLst>
          </p:cNvPr>
          <p:cNvSpPr txBox="1"/>
          <p:nvPr/>
        </p:nvSpPr>
        <p:spPr>
          <a:xfrm>
            <a:off x="342920" y="3263608"/>
            <a:ext cx="220534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Member Group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Cigna Group #</a:t>
            </a:r>
          </a:p>
        </p:txBody>
      </p:sp>
      <p:sp>
        <p:nvSpPr>
          <p:cNvPr id="16" name="TextBox 15">
            <a:extLst>
              <a:ext uri="{FF2B5EF4-FFF2-40B4-BE49-F238E27FC236}">
                <a16:creationId xmlns:a16="http://schemas.microsoft.com/office/drawing/2014/main" id="{DBD8AAF7-9CFD-AF2F-5710-9C51C7DB3710}"/>
              </a:ext>
            </a:extLst>
          </p:cNvPr>
          <p:cNvSpPr txBox="1"/>
          <p:nvPr/>
        </p:nvSpPr>
        <p:spPr>
          <a:xfrm>
            <a:off x="9453217" y="2666663"/>
            <a:ext cx="14205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Member ID #</a:t>
            </a:r>
          </a:p>
        </p:txBody>
      </p:sp>
      <p:cxnSp>
        <p:nvCxnSpPr>
          <p:cNvPr id="18" name="Straight Arrow Connector 17">
            <a:extLst>
              <a:ext uri="{FF2B5EF4-FFF2-40B4-BE49-F238E27FC236}">
                <a16:creationId xmlns:a16="http://schemas.microsoft.com/office/drawing/2014/main" id="{FC5F140B-EA80-AF78-8DF4-B2169CDCE212}"/>
              </a:ext>
            </a:extLst>
          </p:cNvPr>
          <p:cNvCxnSpPr/>
          <p:nvPr/>
        </p:nvCxnSpPr>
        <p:spPr>
          <a:xfrm>
            <a:off x="2482418" y="3424550"/>
            <a:ext cx="8378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7E5CB03-2A67-EDEA-2F9A-1960B4E95FE2}"/>
              </a:ext>
            </a:extLst>
          </p:cNvPr>
          <p:cNvCxnSpPr>
            <a:cxnSpLocks/>
          </p:cNvCxnSpPr>
          <p:nvPr/>
        </p:nvCxnSpPr>
        <p:spPr>
          <a:xfrm>
            <a:off x="2284628" y="2429625"/>
            <a:ext cx="10356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6493095-0C27-82CB-CD71-2CD2FAFF0167}"/>
              </a:ext>
            </a:extLst>
          </p:cNvPr>
          <p:cNvSpPr/>
          <p:nvPr/>
        </p:nvSpPr>
        <p:spPr>
          <a:xfrm>
            <a:off x="3424659" y="2116222"/>
            <a:ext cx="4626186" cy="2861413"/>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2BC3AD0-0710-0EA9-9CC4-3FC410B1CE81}"/>
              </a:ext>
            </a:extLst>
          </p:cNvPr>
          <p:cNvGrpSpPr/>
          <p:nvPr/>
        </p:nvGrpSpPr>
        <p:grpSpPr>
          <a:xfrm>
            <a:off x="6906845" y="5492504"/>
            <a:ext cx="4408280" cy="946752"/>
            <a:chOff x="5949766" y="150528"/>
            <a:chExt cx="5586037" cy="1199695"/>
          </a:xfrm>
        </p:grpSpPr>
        <p:pic>
          <p:nvPicPr>
            <p:cNvPr id="12" name="Picture 4">
              <a:extLst>
                <a:ext uri="{FF2B5EF4-FFF2-40B4-BE49-F238E27FC236}">
                  <a16:creationId xmlns:a16="http://schemas.microsoft.com/office/drawing/2014/main" id="{39792778-6C04-BA9F-EF9F-260A556658E7}"/>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9176451" y="410618"/>
              <a:ext cx="2359352" cy="808077"/>
            </a:xfrm>
            <a:prstGeom prst="rect">
              <a:avLst/>
            </a:prstGeom>
          </p:spPr>
        </p:pic>
        <p:pic>
          <p:nvPicPr>
            <p:cNvPr id="17" name="Picture 3" descr="Logo, company name&#10;&#10;Description automatically generated">
              <a:extLst>
                <a:ext uri="{FF2B5EF4-FFF2-40B4-BE49-F238E27FC236}">
                  <a16:creationId xmlns:a16="http://schemas.microsoft.com/office/drawing/2014/main" id="{75DE7B92-DDC8-828E-A613-01837DF7E03B}"/>
                </a:ext>
              </a:extLst>
            </p:cNvPr>
            <p:cNvPicPr>
              <a:picLocks noChangeAspect="1"/>
            </p:cNvPicPr>
            <p:nvPr/>
          </p:nvPicPr>
          <p:blipFill>
            <a:blip r:embed="rId3"/>
            <a:stretch>
              <a:fillRect/>
            </a:stretch>
          </p:blipFill>
          <p:spPr>
            <a:xfrm>
              <a:off x="5949766" y="150528"/>
              <a:ext cx="2999245" cy="1199695"/>
            </a:xfrm>
            <a:prstGeom prst="rect">
              <a:avLst/>
            </a:prstGeom>
          </p:spPr>
        </p:pic>
      </p:grpSp>
      <p:sp>
        <p:nvSpPr>
          <p:cNvPr id="25" name="Title 1">
            <a:extLst>
              <a:ext uri="{FF2B5EF4-FFF2-40B4-BE49-F238E27FC236}">
                <a16:creationId xmlns:a16="http://schemas.microsoft.com/office/drawing/2014/main" id="{68249014-88DA-DE72-B12D-463AF4BCC4BC}"/>
              </a:ext>
            </a:extLst>
          </p:cNvPr>
          <p:cNvSpPr>
            <a:spLocks noGrp="1"/>
          </p:cNvSpPr>
          <p:nvPr>
            <p:ph type="title"/>
          </p:nvPr>
        </p:nvSpPr>
        <p:spPr>
          <a:xfrm>
            <a:off x="2470303" y="642594"/>
            <a:ext cx="10058400" cy="840955"/>
          </a:xfrm>
        </p:spPr>
        <p:txBody>
          <a:bodyPr>
            <a:normAutofit/>
          </a:bodyPr>
          <a:lstStyle/>
          <a:p>
            <a:r>
              <a:rPr lang="en-US" dirty="0"/>
              <a:t>Your Member ID Card </a:t>
            </a:r>
          </a:p>
        </p:txBody>
      </p:sp>
      <p:sp>
        <p:nvSpPr>
          <p:cNvPr id="26" name="TextBox 25">
            <a:extLst>
              <a:ext uri="{FF2B5EF4-FFF2-40B4-BE49-F238E27FC236}">
                <a16:creationId xmlns:a16="http://schemas.microsoft.com/office/drawing/2014/main" id="{2361A78B-43AC-1268-6244-09ABF4BEDE8D}"/>
              </a:ext>
            </a:extLst>
          </p:cNvPr>
          <p:cNvSpPr txBox="1"/>
          <p:nvPr/>
        </p:nvSpPr>
        <p:spPr>
          <a:xfrm>
            <a:off x="8397069" y="878405"/>
            <a:ext cx="1118476" cy="369332"/>
          </a:xfrm>
          <a:prstGeom prst="rect">
            <a:avLst/>
          </a:prstGeom>
          <a:noFill/>
        </p:spPr>
        <p:txBody>
          <a:bodyPr wrap="square">
            <a:spAutoFit/>
          </a:bodyPr>
          <a:lstStyle/>
          <a:p>
            <a:r>
              <a:rPr lang="en-US" dirty="0"/>
              <a:t>(Front)</a:t>
            </a:r>
          </a:p>
        </p:txBody>
      </p:sp>
      <p:sp>
        <p:nvSpPr>
          <p:cNvPr id="27" name="Rectangle 26">
            <a:extLst>
              <a:ext uri="{FF2B5EF4-FFF2-40B4-BE49-F238E27FC236}">
                <a16:creationId xmlns:a16="http://schemas.microsoft.com/office/drawing/2014/main" id="{528CFDD2-B45B-7CFC-A434-6CC2659A81AB}"/>
              </a:ext>
            </a:extLst>
          </p:cNvPr>
          <p:cNvSpPr/>
          <p:nvPr/>
        </p:nvSpPr>
        <p:spPr>
          <a:xfrm>
            <a:off x="1066800" y="418744"/>
            <a:ext cx="10058400" cy="1197405"/>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75936C6-8B4F-8B21-F565-9C0EAB0492BB}"/>
              </a:ext>
            </a:extLst>
          </p:cNvPr>
          <p:cNvPicPr>
            <a:picLocks noChangeAspect="1"/>
          </p:cNvPicPr>
          <p:nvPr/>
        </p:nvPicPr>
        <p:blipFill>
          <a:blip r:embed="rId4"/>
          <a:stretch>
            <a:fillRect/>
          </a:stretch>
        </p:blipFill>
        <p:spPr>
          <a:xfrm>
            <a:off x="3596994" y="2165534"/>
            <a:ext cx="4271010" cy="2812101"/>
          </a:xfrm>
          <a:prstGeom prst="rect">
            <a:avLst/>
          </a:prstGeom>
        </p:spPr>
      </p:pic>
      <p:sp>
        <p:nvSpPr>
          <p:cNvPr id="24" name="TextBox 23">
            <a:extLst>
              <a:ext uri="{FF2B5EF4-FFF2-40B4-BE49-F238E27FC236}">
                <a16:creationId xmlns:a16="http://schemas.microsoft.com/office/drawing/2014/main" id="{03E004FC-8A9A-2928-6456-EAF902A6C07F}"/>
              </a:ext>
            </a:extLst>
          </p:cNvPr>
          <p:cNvSpPr txBox="1"/>
          <p:nvPr/>
        </p:nvSpPr>
        <p:spPr>
          <a:xfrm>
            <a:off x="9327068" y="3066426"/>
            <a:ext cx="2390398" cy="646331"/>
          </a:xfrm>
          <a:prstGeom prst="rect">
            <a:avLst/>
          </a:prstGeom>
          <a:noFill/>
        </p:spPr>
        <p:txBody>
          <a:bodyPr wrap="none" rtlCol="0">
            <a:spAutoFit/>
          </a:bodyPr>
          <a:lstStyle/>
          <a:p>
            <a:r>
              <a:rPr lang="en-US" dirty="0"/>
              <a:t>Member Sequence # </a:t>
            </a:r>
          </a:p>
          <a:p>
            <a:r>
              <a:rPr lang="en-US" dirty="0"/>
              <a:t>Member Name</a:t>
            </a:r>
          </a:p>
        </p:txBody>
      </p:sp>
      <p:cxnSp>
        <p:nvCxnSpPr>
          <p:cNvPr id="30" name="Straight Arrow Connector 29">
            <a:extLst>
              <a:ext uri="{FF2B5EF4-FFF2-40B4-BE49-F238E27FC236}">
                <a16:creationId xmlns:a16="http://schemas.microsoft.com/office/drawing/2014/main" id="{892E57A8-6A12-C4DA-915C-964465370937}"/>
              </a:ext>
            </a:extLst>
          </p:cNvPr>
          <p:cNvCxnSpPr/>
          <p:nvPr/>
        </p:nvCxnSpPr>
        <p:spPr>
          <a:xfrm flipH="1" flipV="1">
            <a:off x="8155255" y="3231161"/>
            <a:ext cx="1297962" cy="1933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2568F36-88A6-452C-ECB4-638C52546A25}"/>
              </a:ext>
            </a:extLst>
          </p:cNvPr>
          <p:cNvCxnSpPr>
            <a:cxnSpLocks/>
            <a:stCxn id="16" idx="1"/>
          </p:cNvCxnSpPr>
          <p:nvPr/>
        </p:nvCxnSpPr>
        <p:spPr>
          <a:xfrm flipH="1">
            <a:off x="8223180" y="2851329"/>
            <a:ext cx="1230037" cy="91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92563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2">
      <a:dk1>
        <a:srgbClr val="000000"/>
      </a:dk1>
      <a:lt1>
        <a:srgbClr val="FFFFFF"/>
      </a:lt1>
      <a:dk2>
        <a:srgbClr val="39302A"/>
      </a:dk2>
      <a:lt2>
        <a:srgbClr val="E5DEDB"/>
      </a:lt2>
      <a:accent1>
        <a:srgbClr val="8CB8D7"/>
      </a:accent1>
      <a:accent2>
        <a:srgbClr val="9B9BAA"/>
      </a:accent2>
      <a:accent3>
        <a:srgbClr val="245298"/>
      </a:accent3>
      <a:accent4>
        <a:srgbClr val="A72F2A"/>
      </a:accent4>
      <a:accent5>
        <a:srgbClr val="84C000"/>
      </a:accent5>
      <a:accent6>
        <a:srgbClr val="888786"/>
      </a:accent6>
      <a:hlink>
        <a:srgbClr val="2694E3"/>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3280</TotalTime>
  <Words>840</Words>
  <Application>Microsoft Office PowerPoint</Application>
  <PresentationFormat>Widescreen</PresentationFormat>
  <Paragraphs>80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Garamond</vt:lpstr>
      <vt:lpstr>SavonVTI</vt:lpstr>
      <vt:lpstr>PowerPoint Presentation</vt:lpstr>
      <vt:lpstr>Industry Trends</vt:lpstr>
      <vt:lpstr>2024 Life U Beat All Trends</vt:lpstr>
      <vt:lpstr>Cost Containment</vt:lpstr>
      <vt:lpstr>Cost Containment Opportunities</vt:lpstr>
      <vt:lpstr>PowerPoint Presentation</vt:lpstr>
      <vt:lpstr>PowerPoint Presentation</vt:lpstr>
      <vt:lpstr>PowerPoint Presentation</vt:lpstr>
      <vt:lpstr>Your Member ID Card </vt:lpstr>
      <vt:lpstr>Your Member ID Card </vt:lpstr>
      <vt:lpstr>Gateway Portal Registration</vt:lpstr>
      <vt:lpstr>Visiting Your Provider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best level funded solution</dc:title>
  <dc:creator>Tim Hawley</dc:creator>
  <cp:lastModifiedBy>Elizabeth Russell</cp:lastModifiedBy>
  <cp:revision>538</cp:revision>
  <dcterms:created xsi:type="dcterms:W3CDTF">2020-03-23T19:57:18Z</dcterms:created>
  <dcterms:modified xsi:type="dcterms:W3CDTF">2023-11-22T16:13:19Z</dcterms:modified>
</cp:coreProperties>
</file>