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 id="2147483678" r:id="rId4"/>
    <p:sldMasterId id="2147483682" r:id="rId5"/>
  </p:sldMasterIdLst>
  <p:notesMasterIdLst>
    <p:notesMasterId r:id="rId26"/>
  </p:notesMasterIdLst>
  <p:handoutMasterIdLst>
    <p:handoutMasterId r:id="rId27"/>
  </p:handoutMasterIdLst>
  <p:sldIdLst>
    <p:sldId id="383" r:id="rId6"/>
    <p:sldId id="310" r:id="rId7"/>
    <p:sldId id="393" r:id="rId8"/>
    <p:sldId id="362" r:id="rId9"/>
    <p:sldId id="353" r:id="rId10"/>
    <p:sldId id="363" r:id="rId11"/>
    <p:sldId id="346" r:id="rId12"/>
    <p:sldId id="376" r:id="rId13"/>
    <p:sldId id="381" r:id="rId14"/>
    <p:sldId id="296" r:id="rId15"/>
    <p:sldId id="390" r:id="rId16"/>
    <p:sldId id="315" r:id="rId17"/>
    <p:sldId id="342" r:id="rId18"/>
    <p:sldId id="389" r:id="rId19"/>
    <p:sldId id="360" r:id="rId20"/>
    <p:sldId id="359" r:id="rId21"/>
    <p:sldId id="369" r:id="rId22"/>
    <p:sldId id="370" r:id="rId23"/>
    <p:sldId id="338" r:id="rId24"/>
    <p:sldId id="39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0C226"/>
    <a:srgbClr val="003057"/>
    <a:srgbClr val="FE5000"/>
    <a:srgbClr val="007A00"/>
    <a:srgbClr val="430086"/>
    <a:srgbClr val="6600CC"/>
    <a:srgbClr val="009900"/>
    <a:srgbClr val="33CC33"/>
    <a:srgbClr val="CBC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1841" autoAdjust="0"/>
  </p:normalViewPr>
  <p:slideViewPr>
    <p:cSldViewPr>
      <p:cViewPr varScale="1">
        <p:scale>
          <a:sx n="75" d="100"/>
          <a:sy n="75" d="100"/>
        </p:scale>
        <p:origin x="1829" y="43"/>
      </p:cViewPr>
      <p:guideLst>
        <p:guide orient="horz" pos="2160"/>
        <p:guide pos="2880"/>
      </p:guideLst>
    </p:cSldViewPr>
  </p:slideViewPr>
  <p:outlineViewPr>
    <p:cViewPr>
      <p:scale>
        <a:sx n="33" d="100"/>
        <a:sy n="33" d="100"/>
      </p:scale>
      <p:origin x="0" y="-5364"/>
    </p:cViewPr>
  </p:outlineViewPr>
  <p:notesTextViewPr>
    <p:cViewPr>
      <p:scale>
        <a:sx n="1" d="1"/>
        <a:sy n="1" d="1"/>
      </p:scale>
      <p:origin x="0" y="0"/>
    </p:cViewPr>
  </p:notesTextViewPr>
  <p:sorterViewPr>
    <p:cViewPr>
      <p:scale>
        <a:sx n="100" d="100"/>
        <a:sy n="100" d="100"/>
      </p:scale>
      <p:origin x="0" y="-3498"/>
    </p:cViewPr>
  </p:sorterViewPr>
  <p:notesViewPr>
    <p:cSldViewPr>
      <p:cViewPr varScale="1">
        <p:scale>
          <a:sx n="67" d="100"/>
          <a:sy n="67" d="100"/>
        </p:scale>
        <p:origin x="279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C67E948-80E1-4F6A-9FF2-F73549D4254B}" type="datetimeFigureOut">
              <a:rPr lang="en-US" smtClean="0"/>
              <a:t>11/22/2023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B565E0F-54E8-4FA2-BBC0-3FE816E6148C}" type="slidenum">
              <a:rPr lang="en-US" smtClean="0"/>
              <a:t>‹#›</a:t>
            </a:fld>
            <a:endParaRPr lang="en-US"/>
          </a:p>
        </p:txBody>
      </p:sp>
    </p:spTree>
    <p:extLst>
      <p:ext uri="{BB962C8B-B14F-4D97-AF65-F5344CB8AC3E}">
        <p14:creationId xmlns:p14="http://schemas.microsoft.com/office/powerpoint/2010/main" val="4169346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A4450B-F309-4068-A9F4-2D08C91C2412}" type="datetimeFigureOut">
              <a:rPr lang="en-US" smtClean="0"/>
              <a:t>11/22/2023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E2A212A-4204-44A8-9D67-CEA9EC48F606}" type="slidenum">
              <a:rPr lang="en-US" smtClean="0"/>
              <a:t>‹#›</a:t>
            </a:fld>
            <a:endParaRPr lang="en-US"/>
          </a:p>
        </p:txBody>
      </p:sp>
    </p:spTree>
    <p:extLst>
      <p:ext uri="{BB962C8B-B14F-4D97-AF65-F5344CB8AC3E}">
        <p14:creationId xmlns:p14="http://schemas.microsoft.com/office/powerpoint/2010/main" val="182375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2FD47-1F1D-4860-A45C-F9EC9D9334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2A212A-4204-44A8-9D67-CEA9EC48F606}" type="slidenum">
              <a:rPr lang="en-US" smtClean="0"/>
              <a:t>12</a:t>
            </a:fld>
            <a:endParaRPr lang="en-US"/>
          </a:p>
        </p:txBody>
      </p:sp>
    </p:spTree>
    <p:extLst>
      <p:ext uri="{BB962C8B-B14F-4D97-AF65-F5344CB8AC3E}">
        <p14:creationId xmlns:p14="http://schemas.microsoft.com/office/powerpoint/2010/main" val="154737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A212A-4204-44A8-9D67-CEA9EC48F606}" type="slidenum">
              <a:rPr lang="en-US" smtClean="0"/>
              <a:t>13</a:t>
            </a:fld>
            <a:endParaRPr lang="en-US"/>
          </a:p>
        </p:txBody>
      </p:sp>
    </p:spTree>
    <p:extLst>
      <p:ext uri="{BB962C8B-B14F-4D97-AF65-F5344CB8AC3E}">
        <p14:creationId xmlns:p14="http://schemas.microsoft.com/office/powerpoint/2010/main" val="731213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05C7EA8-AD28-412A-9E6A-36A79B589ED0}" type="slidenum">
              <a:rPr lang="en-US" smtClean="0"/>
              <a:pPr>
                <a:defRPr/>
              </a:pPr>
              <a:t>14</a:t>
            </a:fld>
            <a:endParaRPr lang="en-US" dirty="0"/>
          </a:p>
        </p:txBody>
      </p:sp>
    </p:spTree>
    <p:extLst>
      <p:ext uri="{BB962C8B-B14F-4D97-AF65-F5344CB8AC3E}">
        <p14:creationId xmlns:p14="http://schemas.microsoft.com/office/powerpoint/2010/main" val="230633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05C7EA8-AD28-412A-9E6A-36A79B589ED0}"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05C7EA8-AD28-412A-9E6A-36A79B589ED0}"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05C7EA8-AD28-412A-9E6A-36A79B589ED0}"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05C7EA8-AD28-412A-9E6A-36A79B589ED0}"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5D2FD47-1F1D-4860-A45C-F9EC9D933414}" type="slidenum">
              <a:rPr lang="en-US" smtClean="0"/>
              <a:pPr>
                <a:defRPr/>
              </a:pPr>
              <a:t>20</a:t>
            </a:fld>
            <a:endParaRPr lang="en-US" dirty="0"/>
          </a:p>
        </p:txBody>
      </p:sp>
    </p:spTree>
    <p:extLst>
      <p:ext uri="{BB962C8B-B14F-4D97-AF65-F5344CB8AC3E}">
        <p14:creationId xmlns:p14="http://schemas.microsoft.com/office/powerpoint/2010/main" val="296632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05C7EA8-AD28-412A-9E6A-36A79B589ED0}" type="slidenum">
              <a:rPr lang="en-US" smtClean="0"/>
              <a:pPr>
                <a:defRPr/>
              </a:pPr>
              <a:t>3</a:t>
            </a:fld>
            <a:endParaRPr lang="en-US" dirty="0"/>
          </a:p>
        </p:txBody>
      </p:sp>
    </p:spTree>
    <p:extLst>
      <p:ext uri="{BB962C8B-B14F-4D97-AF65-F5344CB8AC3E}">
        <p14:creationId xmlns:p14="http://schemas.microsoft.com/office/powerpoint/2010/main" val="279687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4C9B261-0D1E-4309-9BA1-4159C3B5F07E}"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6BEFDD3-CBB9-4F2A-A5F3-FFAAD5FE7EC8}"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6A26-9573-4839-A951-0EA73E27B3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A212A-4204-44A8-9D67-CEA9EC48F6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481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A212A-4204-44A8-9D67-CEA9EC48F6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481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4962FA1-41EF-4E86-B478-D5A0D4F7710F}"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962FA1-41EF-4E86-B478-D5A0D4F7710F}" type="slidenum">
              <a:rPr lang="en-US" smtClean="0"/>
              <a:pPr>
                <a:defRPr/>
              </a:pPr>
              <a:t>11</a:t>
            </a:fld>
            <a:endParaRPr lang="en-US" dirty="0"/>
          </a:p>
        </p:txBody>
      </p:sp>
    </p:spTree>
    <p:extLst>
      <p:ext uri="{BB962C8B-B14F-4D97-AF65-F5344CB8AC3E}">
        <p14:creationId xmlns:p14="http://schemas.microsoft.com/office/powerpoint/2010/main" val="356559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28601"/>
            <a:ext cx="5334000" cy="609599"/>
          </a:xfrm>
          <a:ln>
            <a:solidFill>
              <a:schemeClr val="accent1"/>
            </a:solidFill>
          </a:ln>
        </p:spPr>
        <p:txBody>
          <a:bodyPr>
            <a:noAutofit/>
          </a:bodyPr>
          <a:lstStyle>
            <a:lvl1pPr algn="l">
              <a:defRPr sz="2400"/>
            </a:lvl1pPr>
          </a:lstStyle>
          <a:p>
            <a:r>
              <a:rPr lang="en-US" dirty="0"/>
              <a:t>Click to edit Master title style</a:t>
            </a:r>
          </a:p>
        </p:txBody>
      </p:sp>
    </p:spTree>
    <p:extLst>
      <p:ext uri="{BB962C8B-B14F-4D97-AF65-F5344CB8AC3E}">
        <p14:creationId xmlns:p14="http://schemas.microsoft.com/office/powerpoint/2010/main" val="858017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B651C6-B1D6-4270-B361-28F5DE394452}"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287814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B651C6-B1D6-4270-B361-28F5DE394452}"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2868163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B651C6-B1D6-4270-B361-28F5DE394452}"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2563159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B651C6-B1D6-4270-B361-28F5DE394452}"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64913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28601"/>
            <a:ext cx="5334000" cy="609599"/>
          </a:xfrm>
          <a:ln>
            <a:solidFill>
              <a:schemeClr val="accent1"/>
            </a:solidFill>
          </a:ln>
        </p:spPr>
        <p:txBody>
          <a:bodyPr>
            <a:noAutofit/>
          </a:bodyPr>
          <a:lstStyle>
            <a:lvl1pPr algn="l">
              <a:defRPr sz="2400"/>
            </a:lvl1pPr>
          </a:lstStyle>
          <a:p>
            <a:r>
              <a:rPr lang="en-US" dirty="0"/>
              <a:t>Click to edit Master title style</a:t>
            </a:r>
          </a:p>
        </p:txBody>
      </p:sp>
      <p:sp>
        <p:nvSpPr>
          <p:cNvPr id="3" name="Subtitle 2"/>
          <p:cNvSpPr>
            <a:spLocks noGrp="1"/>
          </p:cNvSpPr>
          <p:nvPr>
            <p:ph type="subTitle" idx="1"/>
          </p:nvPr>
        </p:nvSpPr>
        <p:spPr>
          <a:xfrm>
            <a:off x="914400" y="1066800"/>
            <a:ext cx="8001000" cy="45720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59050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187316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28601"/>
            <a:ext cx="5334000" cy="609599"/>
          </a:xfrm>
          <a:ln>
            <a:solidFill>
              <a:schemeClr val="accent1"/>
            </a:solidFill>
          </a:ln>
        </p:spPr>
        <p:txBody>
          <a:bodyPr>
            <a:noAutofit/>
          </a:bodyPr>
          <a:lstStyle>
            <a:lvl1pPr algn="l">
              <a:defRPr sz="2400"/>
            </a:lvl1pPr>
          </a:lstStyle>
          <a:p>
            <a:r>
              <a:rPr lang="en-US" dirty="0"/>
              <a:t>Click to edit Master title style</a:t>
            </a:r>
          </a:p>
        </p:txBody>
      </p:sp>
      <p:sp>
        <p:nvSpPr>
          <p:cNvPr id="3" name="Subtitle 2"/>
          <p:cNvSpPr>
            <a:spLocks noGrp="1"/>
          </p:cNvSpPr>
          <p:nvPr>
            <p:ph type="subTitle" idx="1"/>
          </p:nvPr>
        </p:nvSpPr>
        <p:spPr>
          <a:xfrm>
            <a:off x="914400" y="1066800"/>
            <a:ext cx="8001000" cy="45720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69395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047942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F319-3AFB-4655-AFC3-48C81F7E6A3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821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28601"/>
            <a:ext cx="5334000" cy="609599"/>
          </a:xfrm>
          <a:ln>
            <a:solidFill>
              <a:schemeClr val="accent1"/>
            </a:solidFill>
          </a:ln>
        </p:spPr>
        <p:txBody>
          <a:bodyPr>
            <a:noAutofit/>
          </a:bodyPr>
          <a:lstStyle>
            <a:lvl1pPr algn="l">
              <a:defRPr sz="2400"/>
            </a:lvl1pPr>
          </a:lstStyle>
          <a:p>
            <a:r>
              <a:rPr lang="en-US"/>
              <a:t>Click to edit Master title style</a:t>
            </a:r>
          </a:p>
        </p:txBody>
      </p:sp>
      <p:sp>
        <p:nvSpPr>
          <p:cNvPr id="3" name="Subtitle 2"/>
          <p:cNvSpPr>
            <a:spLocks noGrp="1"/>
          </p:cNvSpPr>
          <p:nvPr>
            <p:ph type="subTitle" idx="1"/>
          </p:nvPr>
        </p:nvSpPr>
        <p:spPr>
          <a:xfrm>
            <a:off x="914400" y="1066800"/>
            <a:ext cx="8001000" cy="45720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704002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24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40219173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B651C6-B1D6-4270-B361-28F5DE394452}"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277791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B651C6-B1D6-4270-B361-28F5DE394452}"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67734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B651C6-B1D6-4270-B361-28F5DE394452}"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306346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B651C6-B1D6-4270-B361-28F5DE394452}"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296716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B651C6-B1D6-4270-B361-28F5DE394452}" type="datetimeFigureOut">
              <a:rPr lang="en-US" smtClean="0"/>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124579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B651C6-B1D6-4270-B361-28F5DE394452}" type="datetimeFigureOut">
              <a:rPr lang="en-US" smtClean="0"/>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88135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651C6-B1D6-4270-B361-28F5DE394452}" type="datetimeFigureOut">
              <a:rPr lang="en-US" smtClean="0"/>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171CA-8B86-4763-AEDE-E3E5FA8648CC}" type="slidenum">
              <a:rPr lang="en-US" smtClean="0"/>
              <a:t>‹#›</a:t>
            </a:fld>
            <a:endParaRPr lang="en-US"/>
          </a:p>
        </p:txBody>
      </p:sp>
    </p:spTree>
    <p:extLst>
      <p:ext uri="{BB962C8B-B14F-4D97-AF65-F5344CB8AC3E}">
        <p14:creationId xmlns:p14="http://schemas.microsoft.com/office/powerpoint/2010/main" val="3348908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w="28575">
            <a:solidFill>
              <a:srgbClr val="90C226"/>
            </a:solidFill>
          </a:ln>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76200" y="0"/>
            <a:ext cx="304800" cy="6172200"/>
          </a:xfrm>
          <a:prstGeom prst="rect">
            <a:avLst/>
          </a:prstGeom>
          <a:solidFill>
            <a:srgbClr val="90C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6468365"/>
            <a:ext cx="1176431" cy="353539"/>
          </a:xfrm>
          <a:prstGeom prst="rect">
            <a:avLst/>
          </a:prstGeom>
        </p:spPr>
      </p:pic>
    </p:spTree>
    <p:extLst>
      <p:ext uri="{BB962C8B-B14F-4D97-AF65-F5344CB8AC3E}">
        <p14:creationId xmlns:p14="http://schemas.microsoft.com/office/powerpoint/2010/main" val="379840862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651C6-B1D6-4270-B361-28F5DE394452}" type="datetimeFigureOut">
              <a:rPr lang="en-US" smtClean="0"/>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171CA-8B86-4763-AEDE-E3E5FA8648CC}" type="slidenum">
              <a:rPr lang="en-US" smtClean="0"/>
              <a:t>‹#›</a:t>
            </a:fld>
            <a:endParaRPr lang="en-US"/>
          </a:p>
        </p:txBody>
      </p:sp>
      <p:sp>
        <p:nvSpPr>
          <p:cNvPr id="7" name="fc" descr=" "/>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Arial"/>
              </a:rPr>
              <a:t> </a:t>
            </a:r>
          </a:p>
        </p:txBody>
      </p:sp>
    </p:spTree>
    <p:extLst>
      <p:ext uri="{BB962C8B-B14F-4D97-AF65-F5344CB8AC3E}">
        <p14:creationId xmlns:p14="http://schemas.microsoft.com/office/powerpoint/2010/main" val="15010945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w="28575">
            <a:solidFill>
              <a:schemeClr val="accent1"/>
            </a:solidFill>
          </a:ln>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76200" y="0"/>
            <a:ext cx="304800"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9000" y="6235812"/>
            <a:ext cx="1779014" cy="509160"/>
          </a:xfrm>
          <a:prstGeom prst="rect">
            <a:avLst/>
          </a:prstGeom>
        </p:spPr>
      </p:pic>
      <p:sp>
        <p:nvSpPr>
          <p:cNvPr id="7" name="fc" descr=" "/>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Arial"/>
              </a:rPr>
              <a:t> </a:t>
            </a:r>
          </a:p>
        </p:txBody>
      </p:sp>
    </p:spTree>
    <p:extLst>
      <p:ext uri="{BB962C8B-B14F-4D97-AF65-F5344CB8AC3E}">
        <p14:creationId xmlns:p14="http://schemas.microsoft.com/office/powerpoint/2010/main" val="2740318298"/>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ctr" defTabSz="914400" rtl="0" eaLnBrk="1" latinLnBrk="0" hangingPunct="1">
        <a:spcBef>
          <a:spcPct val="0"/>
        </a:spcBef>
        <a:buNone/>
        <a:defRPr sz="4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w="28575">
            <a:solidFill>
              <a:schemeClr val="accent1"/>
            </a:solidFill>
          </a:ln>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76200" y="0"/>
            <a:ext cx="304800"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c" descr=" "/>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Arial"/>
              </a:rPr>
              <a:t> </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10400" y="6197881"/>
            <a:ext cx="1981200" cy="567027"/>
          </a:xfrm>
          <a:prstGeom prst="rect">
            <a:avLst/>
          </a:prstGeom>
        </p:spPr>
      </p:pic>
    </p:spTree>
    <p:extLst>
      <p:ext uri="{BB962C8B-B14F-4D97-AF65-F5344CB8AC3E}">
        <p14:creationId xmlns:p14="http://schemas.microsoft.com/office/powerpoint/2010/main" val="8358627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defTabSz="914400" rtl="0" eaLnBrk="1" latinLnBrk="0" hangingPunct="1">
        <a:spcBef>
          <a:spcPct val="0"/>
        </a:spcBef>
        <a:buNone/>
        <a:defRPr sz="4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w="28575">
            <a:solidFill>
              <a:srgbClr val="90C226"/>
            </a:solidFill>
          </a:ln>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76200" y="0"/>
            <a:ext cx="304800" cy="6172200"/>
          </a:xfrm>
          <a:prstGeom prst="rect">
            <a:avLst/>
          </a:prstGeom>
          <a:solidFill>
            <a:srgbClr val="90C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0" y="6412468"/>
            <a:ext cx="3684022" cy="369332"/>
          </a:xfrm>
          <a:prstGeom prst="rect">
            <a:avLst/>
          </a:prstGeom>
          <a:noFill/>
        </p:spPr>
        <p:txBody>
          <a:bodyPr wrap="none" rtlCol="0">
            <a:spAutoFit/>
          </a:bodyPr>
          <a:lstStyle/>
          <a:p>
            <a:r>
              <a:rPr lang="en-US">
                <a:solidFill>
                  <a:srgbClr val="003057"/>
                </a:solidFill>
                <a:latin typeface="Century Gothic" panose="020B0502020202020204" pitchFamily="34" charset="0"/>
              </a:rPr>
              <a:t>Employee Benefits Presentation</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6468365"/>
            <a:ext cx="1176431" cy="353539"/>
          </a:xfrm>
          <a:prstGeom prst="rect">
            <a:avLst/>
          </a:prstGeom>
        </p:spPr>
      </p:pic>
    </p:spTree>
    <p:extLst>
      <p:ext uri="{BB962C8B-B14F-4D97-AF65-F5344CB8AC3E}">
        <p14:creationId xmlns:p14="http://schemas.microsoft.com/office/powerpoint/2010/main" val="4208115553"/>
      </p:ext>
    </p:extLst>
  </p:cSld>
  <p:clrMap bg1="lt1" tx1="dk1" bg2="lt2" tx2="dk2" accent1="accent1" accent2="accent2" accent3="accent3" accent4="accent4" accent5="accent5" accent6="accent6" hlink="hlink" folHlink="folHlink"/>
  <p:sldLayoutIdLst>
    <p:sldLayoutId id="2147483683" r:id="rId1"/>
    <p:sldLayoutId id="2147483684" r:id="rId2"/>
  </p:sldLayoutIdLst>
  <p:transition/>
  <p:txStyles>
    <p:titleStyle>
      <a:lvl1pPr algn="ctr" defTabSz="914400" rtl="0" eaLnBrk="1" latinLnBrk="0" hangingPunct="1">
        <a:spcBef>
          <a:spcPct val="0"/>
        </a:spcBef>
        <a:buNone/>
        <a:defRPr sz="4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mycigna.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unuminfo.com/LifeUniversity/index.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legalshield.com/info/lifeedu" TargetMode="External"/><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D6F9837-7CB3-407D-A70C-66F9B5C18C2B}"/>
              </a:ext>
            </a:extLst>
          </p:cNvPr>
          <p:cNvGrpSpPr>
            <a:grpSpLocks/>
          </p:cNvGrpSpPr>
          <p:nvPr/>
        </p:nvGrpSpPr>
        <p:grpSpPr bwMode="auto">
          <a:xfrm>
            <a:off x="566819" y="4011"/>
            <a:ext cx="8105775" cy="6291262"/>
            <a:chOff x="110133838" y="104993436"/>
            <a:chExt cx="8105601" cy="6292499"/>
          </a:xfrm>
        </p:grpSpPr>
        <p:pic>
          <p:nvPicPr>
            <p:cNvPr id="1027" name="Picture 3">
              <a:extLst>
                <a:ext uri="{FF2B5EF4-FFF2-40B4-BE49-F238E27FC236}">
                  <a16:creationId xmlns:a16="http://schemas.microsoft.com/office/drawing/2014/main" id="{A4F0928B-DF3E-4567-AEAD-483C5D546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53" t="443" b="78432"/>
            <a:stretch>
              <a:fillRect/>
            </a:stretch>
          </p:blipFill>
          <p:spPr bwMode="auto">
            <a:xfrm flipV="1">
              <a:off x="110149460" y="104993436"/>
              <a:ext cx="8089979" cy="1103524"/>
            </a:xfrm>
            <a:prstGeom prst="rect">
              <a:avLst/>
            </a:prstGeom>
            <a:noFill/>
            <a:ln>
              <a:noFill/>
            </a:ln>
            <a:effectLst/>
            <a:extLst>
              <a:ext uri="{909E8E84-426E-40DD-AFC4-6F175D3DCCD1}">
                <a14:hiddenFill xmlns:a14="http://schemas.microsoft.com/office/drawing/2010/main">
                  <a:solidFill>
                    <a:srgbClr val="005C98"/>
                  </a:solidFill>
                </a14:hiddenFill>
              </a:ext>
              <a:ext uri="{91240B29-F687-4F45-9708-019B960494DF}">
                <a14:hiddenLine xmlns:a14="http://schemas.microsoft.com/office/drawing/2010/main" w="254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pic>
        <p:pic>
          <p:nvPicPr>
            <p:cNvPr id="1028" name="Picture 4">
              <a:extLst>
                <a:ext uri="{FF2B5EF4-FFF2-40B4-BE49-F238E27FC236}">
                  <a16:creationId xmlns:a16="http://schemas.microsoft.com/office/drawing/2014/main" id="{F048CE9F-7BFD-4196-91B3-15C7FD3B3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553" t="443"/>
            <a:stretch>
              <a:fillRect/>
            </a:stretch>
          </p:blipFill>
          <p:spPr bwMode="auto">
            <a:xfrm>
              <a:off x="110133838" y="106084973"/>
              <a:ext cx="8089979" cy="5200962"/>
            </a:xfrm>
            <a:prstGeom prst="rect">
              <a:avLst/>
            </a:prstGeom>
            <a:noFill/>
            <a:ln>
              <a:noFill/>
            </a:ln>
            <a:effectLst/>
            <a:extLst>
              <a:ext uri="{909E8E84-426E-40DD-AFC4-6F175D3DCCD1}">
                <a14:hiddenFill xmlns:a14="http://schemas.microsoft.com/office/drawing/2010/main">
                  <a:solidFill>
                    <a:srgbClr val="005C98"/>
                  </a:solidFill>
                </a14:hiddenFill>
              </a:ext>
              <a:ext uri="{91240B29-F687-4F45-9708-019B960494DF}">
                <a14:hiddenLine xmlns:a14="http://schemas.microsoft.com/office/drawing/2010/main" w="254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pic>
      </p:grpSp>
      <p:pic>
        <p:nvPicPr>
          <p:cNvPr id="11" name="Picture 10">
            <a:extLst>
              <a:ext uri="{FF2B5EF4-FFF2-40B4-BE49-F238E27FC236}">
                <a16:creationId xmlns:a16="http://schemas.microsoft.com/office/drawing/2014/main" id="{3444F6A2-255D-462B-88FA-502E495589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3300" y="304800"/>
            <a:ext cx="2057400" cy="1363626"/>
          </a:xfrm>
          <a:prstGeom prst="rect">
            <a:avLst/>
          </a:prstGeom>
        </p:spPr>
      </p:pic>
      <p:sp>
        <p:nvSpPr>
          <p:cNvPr id="12" name="Title 1">
            <a:extLst>
              <a:ext uri="{FF2B5EF4-FFF2-40B4-BE49-F238E27FC236}">
                <a16:creationId xmlns:a16="http://schemas.microsoft.com/office/drawing/2014/main" id="{2A5B1338-CBB9-4B02-8F76-9793493EB155}"/>
              </a:ext>
            </a:extLst>
          </p:cNvPr>
          <p:cNvSpPr>
            <a:spLocks noGrp="1"/>
          </p:cNvSpPr>
          <p:nvPr>
            <p:ph type="ctrTitle"/>
          </p:nvPr>
        </p:nvSpPr>
        <p:spPr>
          <a:xfrm>
            <a:off x="76200" y="6262979"/>
            <a:ext cx="6248400" cy="621841"/>
          </a:xfrm>
          <a:ln>
            <a:noFill/>
          </a:ln>
        </p:spPr>
        <p:txBody>
          <a:bodyPr>
            <a:noAutofit/>
          </a:bodyPr>
          <a:lstStyle/>
          <a:p>
            <a:r>
              <a:rPr lang="en-US" sz="2000" b="0" dirty="0">
                <a:latin typeface="Calibri" panose="020F0502020204030204" pitchFamily="34" charset="0"/>
                <a:ea typeface="Verdana" panose="020B0604030504040204" pitchFamily="34" charset="0"/>
                <a:cs typeface="Calibri" panose="020F0502020204030204" pitchFamily="34" charset="0"/>
              </a:rPr>
              <a:t>Employee Benefits Presentation 2024 </a:t>
            </a:r>
            <a:endParaRPr lang="en-US" sz="3200" b="0" dirty="0">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8310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5943600" y="228601"/>
            <a:ext cx="3048000" cy="609599"/>
          </a:xfrm>
        </p:spPr>
        <p:txBody>
          <a:bodyPr/>
          <a:lstStyle/>
          <a:p>
            <a:pPr algn="ctr"/>
            <a:r>
              <a:rPr lang="en-US" altLang="en-US" sz="2400" dirty="0">
                <a:latin typeface="Calibri" panose="020F0502020204030204" pitchFamily="34" charset="0"/>
                <a:cs typeface="Calibri" panose="020F0502020204030204" pitchFamily="34" charset="0"/>
              </a:rPr>
              <a:t>Basic Life/ AD&amp;D</a:t>
            </a:r>
          </a:p>
        </p:txBody>
      </p:sp>
      <p:sp>
        <p:nvSpPr>
          <p:cNvPr id="4" name="Slide Number Placeholder 3"/>
          <p:cNvSpPr>
            <a:spLocks noGrp="1"/>
          </p:cNvSpPr>
          <p:nvPr>
            <p:ph type="sldNum" sz="quarter" idx="4294967295"/>
          </p:nvPr>
        </p:nvSpPr>
        <p:spPr>
          <a:xfrm>
            <a:off x="8729330" y="6581775"/>
            <a:ext cx="490870" cy="200025"/>
          </a:xfrm>
          <a:prstGeom prst="rect">
            <a:avLst/>
          </a:prstGeom>
        </p:spPr>
        <p:txBody>
          <a:bodyPr/>
          <a:lstStyle/>
          <a:p>
            <a:pPr>
              <a:defRPr/>
            </a:pPr>
            <a:fld id="{1E5F9E82-88FC-4401-8E6D-E293A0B0A6E4}" type="slidenum">
              <a:rPr>
                <a:solidFill>
                  <a:schemeClr val="bg1"/>
                </a:solidFill>
              </a:rPr>
              <a:pPr>
                <a:defRPr/>
              </a:pPr>
              <a:t>10</a:t>
            </a:fld>
            <a:endParaRPr dirty="0">
              <a:solidFill>
                <a:schemeClr val="bg1"/>
              </a:solidFill>
            </a:endParaRPr>
          </a:p>
        </p:txBody>
      </p:sp>
      <p:sp>
        <p:nvSpPr>
          <p:cNvPr id="2" name="TextBox 1"/>
          <p:cNvSpPr txBox="1"/>
          <p:nvPr/>
        </p:nvSpPr>
        <p:spPr>
          <a:xfrm>
            <a:off x="533400" y="1155442"/>
            <a:ext cx="8307617" cy="2185214"/>
          </a:xfrm>
          <a:prstGeom prst="rect">
            <a:avLst/>
          </a:prstGeom>
          <a:noFill/>
        </p:spPr>
        <p:txBody>
          <a:bodyPr wrap="square" rtlCol="0">
            <a:spAutoFit/>
          </a:bodyPr>
          <a:lstStyle/>
          <a:p>
            <a:r>
              <a:rPr lang="en-US" sz="1600" b="1" dirty="0">
                <a:solidFill>
                  <a:schemeClr val="accent1">
                    <a:lumMod val="75000"/>
                  </a:schemeClr>
                </a:solidFill>
                <a:latin typeface="Calibri" panose="020F0502020204030204" pitchFamily="34" charset="0"/>
                <a:cs typeface="Calibri" panose="020F0502020204030204" pitchFamily="34" charset="0"/>
              </a:rPr>
              <a:t>Life University pays 100% of the cost of Basic Life and Accidental Death and Dismemberment for employees.  </a:t>
            </a:r>
          </a:p>
          <a:p>
            <a:endParaRPr lang="en-US" sz="8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$50,000 benefit</a:t>
            </a:r>
          </a:p>
          <a:p>
            <a:endParaRPr lang="en-US" sz="8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Matching Accidental Death &amp; Dismemberment benefit</a:t>
            </a:r>
          </a:p>
          <a:p>
            <a:endParaRPr lang="en-US" altLang="en-US" sz="800" dirty="0">
              <a:solidFill>
                <a:schemeClr val="accent6"/>
              </a:solidFill>
              <a:latin typeface="Calibri" panose="020F0502020204030204" pitchFamily="34" charset="0"/>
              <a:cs typeface="Calibri" panose="020F0502020204030204" pitchFamily="34" charset="0"/>
            </a:endParaRPr>
          </a:p>
          <a:p>
            <a:r>
              <a:rPr lang="en-US" altLang="en-US" sz="1600" b="1" dirty="0">
                <a:solidFill>
                  <a:schemeClr val="accent6"/>
                </a:solidFill>
                <a:latin typeface="Calibri" panose="020F0502020204030204" pitchFamily="34" charset="0"/>
                <a:cs typeface="Calibri" panose="020F0502020204030204" pitchFamily="34" charset="0"/>
              </a:rPr>
              <a:t>IMPORTANT REMINDER</a:t>
            </a:r>
          </a:p>
          <a:p>
            <a:r>
              <a:rPr lang="en-US" altLang="en-US" sz="1600" dirty="0">
                <a:solidFill>
                  <a:schemeClr val="tx1">
                    <a:lumMod val="75000"/>
                    <a:lumOff val="25000"/>
                  </a:schemeClr>
                </a:solidFill>
                <a:latin typeface="Calibri" panose="020F0502020204030204" pitchFamily="34" charset="0"/>
                <a:cs typeface="Calibri" panose="020F0502020204030204" pitchFamily="34" charset="0"/>
              </a:rPr>
              <a:t>Please remember to keep your beneficiary up-to-date throughout the year. Open Enrollment is a great opportunity to check and update this information on an annual basis.</a:t>
            </a:r>
            <a:endParaRPr lang="en-US" altLang="en-US" sz="1600" dirty="0">
              <a:solidFill>
                <a:schemeClr val="tx1">
                  <a:lumMod val="75000"/>
                  <a:lumOff val="25000"/>
                </a:schemeClr>
              </a:solidFill>
            </a:endParaRPr>
          </a:p>
        </p:txBody>
      </p:sp>
      <p:pic>
        <p:nvPicPr>
          <p:cNvPr id="11" name="Picture 10">
            <a:extLst>
              <a:ext uri="{FF2B5EF4-FFF2-40B4-BE49-F238E27FC236}">
                <a16:creationId xmlns:a16="http://schemas.microsoft.com/office/drawing/2014/main" id="{0ED1A32A-48F1-42B6-B1C0-D85EB0304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57866"/>
            <a:ext cx="1336364" cy="394228"/>
          </a:xfrm>
          <a:prstGeom prst="rect">
            <a:avLst/>
          </a:prstGeom>
        </p:spPr>
      </p:pic>
      <p:pic>
        <p:nvPicPr>
          <p:cNvPr id="3074" name="Picture 2" descr="Family laughing together">
            <a:extLst>
              <a:ext uri="{FF2B5EF4-FFF2-40B4-BE49-F238E27FC236}">
                <a16:creationId xmlns:a16="http://schemas.microsoft.com/office/drawing/2014/main" id="{4260589B-4029-BB68-3D8D-CA5E4AC64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76" t="-670" r="3941" b="16397"/>
          <a:stretch>
            <a:fillRect/>
          </a:stretch>
        </p:blipFill>
        <p:spPr bwMode="auto">
          <a:xfrm>
            <a:off x="1295400" y="3594140"/>
            <a:ext cx="6623051" cy="2538412"/>
          </a:xfrm>
          <a:prstGeom prst="rect">
            <a:avLst/>
          </a:prstGeom>
          <a:noFill/>
          <a:ln>
            <a:noFill/>
          </a:ln>
          <a:effectLst/>
          <a:extLst>
            <a:ext uri="{909E8E84-426E-40DD-AFC4-6F175D3DCCD1}">
              <a14:hiddenFill xmlns:a14="http://schemas.microsoft.com/office/drawing/2010/main">
                <a:solidFill>
                  <a:srgbClr val="298DCC"/>
                </a:solidFill>
              </a14:hiddenFill>
            </a:ext>
            <a:ext uri="{91240B29-F687-4F45-9708-019B960494DF}">
              <a14:hiddenLine xmlns:a14="http://schemas.microsoft.com/office/drawing/2010/main" w="25400" algn="ctr">
                <a:solidFill>
                  <a:srgbClr val="005D99"/>
                </a:solidFill>
                <a:miter lim="800000"/>
                <a:headEnd/>
                <a:tailEnd/>
              </a14:hiddenLine>
            </a:ext>
            <a:ext uri="{AF507438-7753-43E0-B8FC-AC1667EBCBE1}">
              <a14:hiddenEffects xmlns:a14="http://schemas.microsoft.com/office/drawing/2010/main">
                <a:effectLst>
                  <a:outerShdw dist="35921" dir="2700000" algn="ctr" rotWithShape="0">
                    <a:srgbClr val="005D99"/>
                  </a:outerShdw>
                </a:effectLst>
              </a14:hiddenEffects>
            </a:ext>
          </a:extLst>
        </p:spPr>
      </p:pic>
    </p:spTree>
    <p:extLst>
      <p:ext uri="{BB962C8B-B14F-4D97-AF65-F5344CB8AC3E}">
        <p14:creationId xmlns:p14="http://schemas.microsoft.com/office/powerpoint/2010/main" val="411921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5486400" y="228601"/>
            <a:ext cx="3505200" cy="609599"/>
          </a:xfrm>
        </p:spPr>
        <p:txBody>
          <a:bodyPr/>
          <a:lstStyle/>
          <a:p>
            <a:pPr algn="ctr"/>
            <a:r>
              <a:rPr lang="en-US" altLang="en-US" sz="2400" dirty="0">
                <a:latin typeface="Calibri" panose="020F0502020204030204" pitchFamily="34" charset="0"/>
                <a:cs typeface="Calibri" panose="020F0502020204030204" pitchFamily="34" charset="0"/>
              </a:rPr>
              <a:t>Voluntary Life/ AD&amp;D</a:t>
            </a:r>
          </a:p>
        </p:txBody>
      </p:sp>
      <p:sp>
        <p:nvSpPr>
          <p:cNvPr id="4" name="Slide Number Placeholder 3"/>
          <p:cNvSpPr>
            <a:spLocks noGrp="1"/>
          </p:cNvSpPr>
          <p:nvPr>
            <p:ph type="sldNum" sz="quarter" idx="4294967295"/>
          </p:nvPr>
        </p:nvSpPr>
        <p:spPr>
          <a:xfrm>
            <a:off x="8729330" y="6581775"/>
            <a:ext cx="490870" cy="200025"/>
          </a:xfrm>
          <a:prstGeom prst="rect">
            <a:avLst/>
          </a:prstGeom>
        </p:spPr>
        <p:txBody>
          <a:bodyPr/>
          <a:lstStyle/>
          <a:p>
            <a:pPr>
              <a:defRPr/>
            </a:pPr>
            <a:fld id="{1E5F9E82-88FC-4401-8E6D-E293A0B0A6E4}" type="slidenum">
              <a:rPr>
                <a:solidFill>
                  <a:schemeClr val="bg1"/>
                </a:solidFill>
              </a:rPr>
              <a:pPr>
                <a:defRPr/>
              </a:pPr>
              <a:t>11</a:t>
            </a:fld>
            <a:endParaRPr dirty="0">
              <a:solidFill>
                <a:schemeClr val="bg1"/>
              </a:solidFill>
            </a:endParaRPr>
          </a:p>
        </p:txBody>
      </p:sp>
      <p:sp>
        <p:nvSpPr>
          <p:cNvPr id="7" name="TextBox 6">
            <a:extLst>
              <a:ext uri="{FF2B5EF4-FFF2-40B4-BE49-F238E27FC236}">
                <a16:creationId xmlns:a16="http://schemas.microsoft.com/office/drawing/2014/main" id="{39B36000-866E-4890-94E2-93B3E8E9195D}"/>
              </a:ext>
            </a:extLst>
          </p:cNvPr>
          <p:cNvSpPr txBox="1"/>
          <p:nvPr/>
        </p:nvSpPr>
        <p:spPr>
          <a:xfrm>
            <a:off x="342900" y="1058050"/>
            <a:ext cx="8458200" cy="307777"/>
          </a:xfrm>
          <a:prstGeom prst="rect">
            <a:avLst/>
          </a:prstGeom>
          <a:noFill/>
        </p:spPr>
        <p:txBody>
          <a:bodyPr wrap="square" rtlCol="0">
            <a:spAutoFit/>
          </a:bodyPr>
          <a:lstStyle/>
          <a:p>
            <a:pPr marL="285750" indent="-285750">
              <a:buFont typeface="Wingdings" panose="05000000000000000000" pitchFamily="2" charset="2"/>
              <a:buChar char="ü"/>
            </a:pPr>
            <a:r>
              <a:rPr lang="en-US" sz="1400" b="1" dirty="0">
                <a:solidFill>
                  <a:schemeClr val="accent1">
                    <a:lumMod val="75000"/>
                  </a:schemeClr>
                </a:solidFill>
                <a:latin typeface="Calibri" panose="020F0502020204030204" pitchFamily="34" charset="0"/>
                <a:cs typeface="Calibri" panose="020F0502020204030204" pitchFamily="34" charset="0"/>
              </a:rPr>
              <a:t>You must elect personal Voluntary Life/ AD&amp;D coverage in order to elect spouse and/or child coverage.</a:t>
            </a:r>
          </a:p>
        </p:txBody>
      </p:sp>
      <p:graphicFrame>
        <p:nvGraphicFramePr>
          <p:cNvPr id="9" name="Table 8">
            <a:extLst>
              <a:ext uri="{FF2B5EF4-FFF2-40B4-BE49-F238E27FC236}">
                <a16:creationId xmlns:a16="http://schemas.microsoft.com/office/drawing/2014/main" id="{10F05862-9B43-4F97-A0AE-53259D7F5D61}"/>
              </a:ext>
            </a:extLst>
          </p:cNvPr>
          <p:cNvGraphicFramePr>
            <a:graphicFrameLocks noGrp="1"/>
          </p:cNvGraphicFramePr>
          <p:nvPr>
            <p:extLst>
              <p:ext uri="{D42A27DB-BD31-4B8C-83A1-F6EECF244321}">
                <p14:modId xmlns:p14="http://schemas.microsoft.com/office/powerpoint/2010/main" val="963360157"/>
              </p:ext>
            </p:extLst>
          </p:nvPr>
        </p:nvGraphicFramePr>
        <p:xfrm>
          <a:off x="2552700" y="1552007"/>
          <a:ext cx="4267200" cy="2753729"/>
        </p:xfrm>
        <a:graphic>
          <a:graphicData uri="http://schemas.openxmlformats.org/drawingml/2006/table">
            <a:tbl>
              <a:tblPr/>
              <a:tblGrid>
                <a:gridCol w="975158">
                  <a:extLst>
                    <a:ext uri="{9D8B030D-6E8A-4147-A177-3AD203B41FA5}">
                      <a16:colId xmlns:a16="http://schemas.microsoft.com/office/drawing/2014/main" val="20000"/>
                    </a:ext>
                  </a:extLst>
                </a:gridCol>
                <a:gridCol w="3292042">
                  <a:extLst>
                    <a:ext uri="{9D8B030D-6E8A-4147-A177-3AD203B41FA5}">
                      <a16:colId xmlns:a16="http://schemas.microsoft.com/office/drawing/2014/main" val="20001"/>
                    </a:ext>
                  </a:extLst>
                </a:gridCol>
              </a:tblGrid>
              <a:tr h="234506">
                <a:tc>
                  <a:txBody>
                    <a:bodyPr/>
                    <a:lstStyle/>
                    <a:p>
                      <a:pPr marR="0" indent="0" algn="ctr" rtl="0">
                        <a:spcBef>
                          <a:spcPts val="0"/>
                        </a:spcBef>
                        <a:spcAft>
                          <a:spcPts val="0"/>
                        </a:spcAft>
                      </a:pPr>
                      <a:r>
                        <a:rPr lang="en-US" sz="1300" b="1" kern="1400" dirty="0">
                          <a:solidFill>
                            <a:srgbClr val="FFFFFF"/>
                          </a:solidFill>
                          <a:effectLst/>
                          <a:latin typeface="Calibri" panose="020F0502020204030204" pitchFamily="34" charset="0"/>
                          <a:cs typeface="Calibri" panose="020F0502020204030204" pitchFamily="34" charset="0"/>
                        </a:rPr>
                        <a:t>Insured </a:t>
                      </a:r>
                      <a:endParaRPr lang="en-US" sz="1300" kern="1400" dirty="0">
                        <a:solidFill>
                          <a:srgbClr val="000000"/>
                        </a:solidFill>
                        <a:effectLst/>
                        <a:latin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solidFill>
                      <a:srgbClr val="A6A6A6"/>
                    </a:solidFill>
                  </a:tcPr>
                </a:tc>
                <a:tc>
                  <a:txBody>
                    <a:bodyPr/>
                    <a:lstStyle/>
                    <a:p>
                      <a:pPr marR="0" indent="0" algn="ctr" rtl="0">
                        <a:spcBef>
                          <a:spcPts val="0"/>
                        </a:spcBef>
                        <a:spcAft>
                          <a:spcPts val="0"/>
                        </a:spcAft>
                      </a:pPr>
                      <a:r>
                        <a:rPr lang="en-US" sz="1300" b="1" kern="1400" dirty="0">
                          <a:solidFill>
                            <a:srgbClr val="FFFFFF"/>
                          </a:solidFill>
                          <a:effectLst/>
                          <a:latin typeface="Calibri" panose="020F0502020204030204" pitchFamily="34" charset="0"/>
                          <a:cs typeface="Calibri" panose="020F0502020204030204" pitchFamily="34" charset="0"/>
                        </a:rPr>
                        <a:t>Coverage Amounts</a:t>
                      </a:r>
                      <a:endParaRPr lang="en-US" sz="1300" kern="1400" dirty="0">
                        <a:solidFill>
                          <a:srgbClr val="000000"/>
                        </a:solidFill>
                        <a:effectLst/>
                        <a:latin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solidFill>
                      <a:srgbClr val="A6A6A6"/>
                    </a:solidFill>
                  </a:tcPr>
                </a:tc>
                <a:extLst>
                  <a:ext uri="{0D108BD9-81ED-4DB2-BD59-A6C34878D82A}">
                    <a16:rowId xmlns:a16="http://schemas.microsoft.com/office/drawing/2014/main" val="10000"/>
                  </a:ext>
                </a:extLst>
              </a:tr>
              <a:tr h="756094">
                <a:tc>
                  <a:txBody>
                    <a:bodyPr/>
                    <a:lstStyle/>
                    <a:p>
                      <a:pPr marR="0" indent="0" algn="l" rtl="0">
                        <a:spcBef>
                          <a:spcPts val="0"/>
                        </a:spcBef>
                        <a:spcAft>
                          <a:spcPts val="0"/>
                        </a:spcAft>
                      </a:pPr>
                      <a:r>
                        <a:rPr lang="en-US" sz="1300" b="1" kern="1400" dirty="0">
                          <a:solidFill>
                            <a:schemeClr val="tx1">
                              <a:lumMod val="75000"/>
                              <a:lumOff val="25000"/>
                            </a:schemeClr>
                          </a:solidFill>
                          <a:effectLst/>
                          <a:latin typeface="Calibri" panose="020F0502020204030204" pitchFamily="34" charset="0"/>
                          <a:cs typeface="Calibri" panose="020F0502020204030204" pitchFamily="34" charset="0"/>
                        </a:rPr>
                        <a:t>Employee</a:t>
                      </a:r>
                      <a:endParaRPr lang="en-US" sz="1300" kern="1400"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solidFill>
                      <a:srgbClr val="FFFFFF"/>
                    </a:solidFill>
                  </a:tcPr>
                </a:tc>
                <a:tc>
                  <a:txBody>
                    <a:bodyPr/>
                    <a:lstStyle/>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Increments of $10,000 </a:t>
                      </a:r>
                    </a:p>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Maximum benefit of $500,000 or 5x annual salary, whichever is less</a:t>
                      </a:r>
                    </a:p>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Guaranteed Issue $200,000</a:t>
                      </a: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934263">
                <a:tc>
                  <a:txBody>
                    <a:bodyPr/>
                    <a:lstStyle/>
                    <a:p>
                      <a:pPr marR="0" indent="0" algn="l" rtl="0">
                        <a:spcBef>
                          <a:spcPts val="0"/>
                        </a:spcBef>
                        <a:spcAft>
                          <a:spcPts val="0"/>
                        </a:spcAft>
                      </a:pPr>
                      <a:r>
                        <a:rPr lang="en-US" sz="1300" b="1" kern="1400">
                          <a:solidFill>
                            <a:schemeClr val="tx1">
                              <a:lumMod val="75000"/>
                              <a:lumOff val="25000"/>
                            </a:schemeClr>
                          </a:solidFill>
                          <a:effectLst/>
                          <a:latin typeface="Calibri" panose="020F0502020204030204" pitchFamily="34" charset="0"/>
                          <a:cs typeface="Calibri" panose="020F0502020204030204" pitchFamily="34" charset="0"/>
                        </a:rPr>
                        <a:t>Spouse</a:t>
                      </a:r>
                      <a:endParaRPr lang="en-US" sz="1300" kern="1400">
                        <a:solidFill>
                          <a:schemeClr val="tx1">
                            <a:lumMod val="75000"/>
                            <a:lumOff val="25000"/>
                          </a:schemeClr>
                        </a:solidFill>
                        <a:effectLst/>
                        <a:latin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tcPr>
                </a:tc>
                <a:tc>
                  <a:txBody>
                    <a:bodyPr/>
                    <a:lstStyle/>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Increments of $5,000</a:t>
                      </a:r>
                    </a:p>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Maximum benefit of $150,000, not to exceed 50% of employee amount</a:t>
                      </a:r>
                    </a:p>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Guaranteed Issue $50,000</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555142">
                <a:tc>
                  <a:txBody>
                    <a:bodyPr/>
                    <a:lstStyle/>
                    <a:p>
                      <a:pPr marR="0" indent="0" algn="l" rtl="0">
                        <a:spcBef>
                          <a:spcPts val="0"/>
                        </a:spcBef>
                        <a:spcAft>
                          <a:spcPts val="0"/>
                        </a:spcAft>
                      </a:pPr>
                      <a:r>
                        <a:rPr lang="en-US" sz="1300" b="1" kern="1400">
                          <a:solidFill>
                            <a:schemeClr val="tx1">
                              <a:lumMod val="75000"/>
                              <a:lumOff val="25000"/>
                            </a:schemeClr>
                          </a:solidFill>
                          <a:effectLst/>
                          <a:latin typeface="Calibri" panose="020F0502020204030204" pitchFamily="34" charset="0"/>
                          <a:cs typeface="Calibri" panose="020F0502020204030204" pitchFamily="34" charset="0"/>
                        </a:rPr>
                        <a:t> </a:t>
                      </a:r>
                      <a:endParaRPr lang="en-US" sz="1300" kern="1400">
                        <a:solidFill>
                          <a:schemeClr val="tx1">
                            <a:lumMod val="75000"/>
                            <a:lumOff val="25000"/>
                          </a:schemeClr>
                        </a:solidFill>
                        <a:effectLst/>
                        <a:latin typeface="Calibri" panose="020F0502020204030204" pitchFamily="34" charset="0"/>
                        <a:cs typeface="Calibri" panose="020F0502020204030204" pitchFamily="34" charset="0"/>
                      </a:endParaRPr>
                    </a:p>
                    <a:p>
                      <a:pPr marR="0" indent="0" algn="l" rtl="0">
                        <a:spcBef>
                          <a:spcPts val="0"/>
                        </a:spcBef>
                        <a:spcAft>
                          <a:spcPts val="0"/>
                        </a:spcAft>
                      </a:pPr>
                      <a:r>
                        <a:rPr lang="en-US" sz="1300" b="1" kern="1400">
                          <a:solidFill>
                            <a:schemeClr val="tx1">
                              <a:lumMod val="75000"/>
                              <a:lumOff val="25000"/>
                            </a:schemeClr>
                          </a:solidFill>
                          <a:effectLst/>
                          <a:latin typeface="Calibri" panose="020F0502020204030204" pitchFamily="34" charset="0"/>
                          <a:cs typeface="Calibri" panose="020F0502020204030204" pitchFamily="34" charset="0"/>
                        </a:rPr>
                        <a:t>Children </a:t>
                      </a:r>
                      <a:br>
                        <a:rPr lang="en-US" sz="1300" b="1" kern="1400">
                          <a:solidFill>
                            <a:schemeClr val="tx1">
                              <a:lumMod val="75000"/>
                              <a:lumOff val="25000"/>
                            </a:schemeClr>
                          </a:solidFill>
                          <a:effectLst/>
                          <a:latin typeface="Calibri" panose="020F0502020204030204" pitchFamily="34" charset="0"/>
                          <a:cs typeface="Calibri" panose="020F0502020204030204" pitchFamily="34" charset="0"/>
                        </a:rPr>
                      </a:br>
                      <a:endParaRPr lang="en-US" sz="1300" kern="1400">
                        <a:solidFill>
                          <a:schemeClr val="tx1">
                            <a:lumMod val="75000"/>
                            <a:lumOff val="25000"/>
                          </a:schemeClr>
                        </a:solidFill>
                        <a:effectLst/>
                        <a:latin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solidFill>
                      <a:srgbClr val="FFFFFF"/>
                    </a:solidFill>
                  </a:tcPr>
                </a:tc>
                <a:tc>
                  <a:txBody>
                    <a:bodyPr/>
                    <a:lstStyle/>
                    <a:p>
                      <a:pPr marL="114300" marR="0" indent="-114300" algn="l" rtl="0">
                        <a:spcBef>
                          <a:spcPts val="0"/>
                        </a:spcBef>
                        <a:spcAft>
                          <a:spcPts val="0"/>
                        </a:spcAft>
                      </a:pPr>
                      <a:r>
                        <a:rPr lang="en-US" sz="1300" kern="1400" dirty="0">
                          <a:solidFill>
                            <a:schemeClr val="tx1">
                              <a:lumMod val="75000"/>
                              <a:lumOff val="25000"/>
                            </a:schemeClr>
                          </a:solidFill>
                          <a:effectLst/>
                          <a:latin typeface="Calibri" panose="020F0502020204030204" pitchFamily="34" charset="0"/>
                          <a:cs typeface="Calibri" panose="020F0502020204030204" pitchFamily="34" charset="0"/>
                        </a:rPr>
                        <a:t>· Increments of $1,000</a:t>
                      </a:r>
                    </a:p>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4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Maximum benefit of $10,000</a:t>
                      </a:r>
                    </a:p>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4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Guaranteed Issue $10,000</a:t>
                      </a:r>
                    </a:p>
                    <a:p>
                      <a:pPr marL="114300" marR="0" indent="-114300" algn="l" rtl="0">
                        <a:spcBef>
                          <a:spcPts val="0"/>
                        </a:spcBef>
                        <a:spcAft>
                          <a:spcPts val="0"/>
                        </a:spcAft>
                      </a:pPr>
                      <a:endParaRPr lang="en-US" sz="1300" kern="1400"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bl>
          </a:graphicData>
        </a:graphic>
      </p:graphicFrame>
      <p:sp>
        <p:nvSpPr>
          <p:cNvPr id="11" name="Text Box 2">
            <a:extLst>
              <a:ext uri="{FF2B5EF4-FFF2-40B4-BE49-F238E27FC236}">
                <a16:creationId xmlns:a16="http://schemas.microsoft.com/office/drawing/2014/main" id="{F2B3C627-C18E-4870-8D86-2EFF212F40F7}"/>
              </a:ext>
            </a:extLst>
          </p:cNvPr>
          <p:cNvSpPr txBox="1">
            <a:spLocks noChangeArrowheads="1"/>
          </p:cNvSpPr>
          <p:nvPr/>
        </p:nvSpPr>
        <p:spPr bwMode="auto">
          <a:xfrm>
            <a:off x="457200" y="4503736"/>
            <a:ext cx="8458200" cy="212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accent1">
                    <a:lumMod val="75000"/>
                  </a:schemeClr>
                </a:solidFill>
                <a:effectLst/>
                <a:latin typeface="Calibri" panose="020F0502020204030204" pitchFamily="34" charset="0"/>
                <a:cs typeface="Calibri" panose="020F0502020204030204" pitchFamily="34" charset="0"/>
              </a:rPr>
              <a:t>Medical questions are required:</a:t>
            </a:r>
          </a:p>
          <a:p>
            <a:pPr marL="171450" marR="0" lvl="0" indent="-171450" algn="l" defTabSz="914400" rtl="0" eaLnBrk="1" fontAlgn="base" latinLnBrk="0" hangingPunct="1">
              <a:lnSpc>
                <a:spcPct val="100000"/>
              </a:lnSpc>
              <a:spcBef>
                <a:spcPct val="0"/>
              </a:spcBef>
              <a:spcAft>
                <a:spcPct val="0"/>
              </a:spcAft>
              <a:buClrTx/>
              <a:buSzPts val="1000"/>
              <a:buFont typeface="Arial" panose="020B0604020202020204" pitchFamily="34" charset="0"/>
              <a:buChar char="•"/>
              <a:tabLst/>
            </a:pPr>
            <a:r>
              <a:rPr kumimoji="0" lang="en-US" altLang="en-US" sz="1400" b="0" i="0" u="none" strike="noStrike" cap="none" normalizeH="0" baseline="0" dirty="0">
                <a:ln>
                  <a:noFill/>
                </a:ln>
                <a:solidFill>
                  <a:schemeClr val="tx1">
                    <a:lumMod val="65000"/>
                    <a:lumOff val="35000"/>
                  </a:schemeClr>
                </a:solidFill>
                <a:effectLst/>
                <a:latin typeface="Calibri" panose="020F0502020204030204" pitchFamily="34" charset="0"/>
                <a:cs typeface="Calibri" panose="020F0502020204030204" pitchFamily="34" charset="0"/>
              </a:rPr>
              <a:t>at initial eligibility for amounts elected over the Guaranteed Issue (GI) amounts listed above.</a:t>
            </a:r>
          </a:p>
          <a:p>
            <a:pPr marL="171450" marR="0" lvl="0" indent="-171450" algn="l" defTabSz="914400" rtl="0" eaLnBrk="1" fontAlgn="base" latinLnBrk="0" hangingPunct="1">
              <a:lnSpc>
                <a:spcPct val="100000"/>
              </a:lnSpc>
              <a:spcBef>
                <a:spcPct val="0"/>
              </a:spcBef>
              <a:spcAft>
                <a:spcPct val="0"/>
              </a:spcAft>
              <a:buClrTx/>
              <a:buSzPts val="1000"/>
              <a:buFont typeface="Arial" panose="020B0604020202020204" pitchFamily="34" charset="0"/>
              <a:buChar char="•"/>
              <a:tabLst/>
            </a:pPr>
            <a:r>
              <a:rPr kumimoji="0" lang="en-US" altLang="en-US" sz="1400" b="0" i="0" u="none" strike="noStrike" cap="none" normalizeH="0" baseline="0" dirty="0">
                <a:ln>
                  <a:noFill/>
                </a:ln>
                <a:solidFill>
                  <a:schemeClr val="tx1">
                    <a:lumMod val="65000"/>
                    <a:lumOff val="35000"/>
                  </a:schemeClr>
                </a:solidFill>
                <a:effectLst/>
                <a:latin typeface="Calibri" panose="020F0502020204030204" pitchFamily="34" charset="0"/>
                <a:cs typeface="Calibri" panose="020F0502020204030204" pitchFamily="34" charset="0"/>
              </a:rPr>
              <a:t>at open enrollment if you are increasing your benefit amount by more than 2 increments or </a:t>
            </a:r>
            <a:r>
              <a:rPr kumimoji="0" lang="en-US" altLang="en-US" sz="1400" b="0" i="0" u="none" strike="noStrike" cap="none" normalizeH="0" baseline="0">
                <a:ln>
                  <a:noFill/>
                </a:ln>
                <a:solidFill>
                  <a:schemeClr val="tx1">
                    <a:lumMod val="65000"/>
                    <a:lumOff val="35000"/>
                  </a:schemeClr>
                </a:solidFill>
                <a:effectLst/>
                <a:latin typeface="Calibri" panose="020F0502020204030204" pitchFamily="34" charset="0"/>
                <a:cs typeface="Calibri" panose="020F0502020204030204" pitchFamily="34" charset="0"/>
              </a:rPr>
              <a:t>above the GI.</a:t>
            </a:r>
            <a:endParaRPr kumimoji="0" lang="en-US" altLang="en-US" sz="1400" b="0" i="0" u="none" strike="noStrike" cap="none" normalizeH="0" baseline="0" dirty="0">
              <a:ln>
                <a:noFill/>
              </a:ln>
              <a:solidFill>
                <a:schemeClr val="tx1">
                  <a:lumMod val="65000"/>
                  <a:lumOff val="35000"/>
                </a:schemeClr>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lumMod val="65000"/>
                  <a:lumOff val="35000"/>
                </a:schemeClr>
              </a:solidFill>
              <a:effectLst/>
              <a:latin typeface="Calibri" panose="020F0502020204030204" pitchFamily="34" charset="0"/>
              <a:cs typeface="Calibri" panose="020F0502020204030204" pitchFamily="34" charset="0"/>
            </a:endParaRPr>
          </a:p>
          <a:p>
            <a:pPr lvl="0" fontAlgn="base">
              <a:spcBef>
                <a:spcPct val="0"/>
              </a:spcBef>
              <a:spcAft>
                <a:spcPct val="0"/>
              </a:spcAft>
            </a:pPr>
            <a:r>
              <a:rPr lang="en-US" altLang="en-US" sz="1400" dirty="0">
                <a:solidFill>
                  <a:schemeClr val="tx1">
                    <a:lumMod val="65000"/>
                    <a:lumOff val="35000"/>
                  </a:schemeClr>
                </a:solidFill>
                <a:latin typeface="Calibri" panose="020F0502020204030204" pitchFamily="34" charset="0"/>
                <a:cs typeface="Calibri" panose="020F0502020204030204" pitchFamily="34" charset="0"/>
              </a:rPr>
              <a:t>If you waive this benefit when it is first offered to you and decide to enroll later, you will be required to answer medical questions for any amount of coverage.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lumMod val="65000"/>
                  <a:lumOff val="35000"/>
                </a:schemeClr>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lumMod val="65000"/>
                    <a:lumOff val="35000"/>
                  </a:schemeClr>
                </a:solidFill>
                <a:effectLst/>
                <a:latin typeface="Calibri" panose="020F0502020204030204" pitchFamily="34" charset="0"/>
                <a:cs typeface="Calibri" panose="020F0502020204030204" pitchFamily="34" charset="0"/>
              </a:rPr>
              <a:t>You must complete an Evidence of Insurability (EOI) form and return to the carrier for final approval.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a:extLst>
              <a:ext uri="{FF2B5EF4-FFF2-40B4-BE49-F238E27FC236}">
                <a16:creationId xmlns:a16="http://schemas.microsoft.com/office/drawing/2014/main" id="{98FC6C3F-24BF-490C-B95F-7F28691571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2822" y="369480"/>
            <a:ext cx="1336364" cy="394228"/>
          </a:xfrm>
          <a:prstGeom prst="rect">
            <a:avLst/>
          </a:prstGeom>
        </p:spPr>
      </p:pic>
    </p:spTree>
    <p:extLst>
      <p:ext uri="{BB962C8B-B14F-4D97-AF65-F5344CB8AC3E}">
        <p14:creationId xmlns:p14="http://schemas.microsoft.com/office/powerpoint/2010/main" val="41568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4800600" y="228601"/>
            <a:ext cx="4191000" cy="609599"/>
          </a:xfrm>
        </p:spPr>
        <p:txBody>
          <a:bodyPr>
            <a:normAutofit/>
          </a:bodyPr>
          <a:lstStyle/>
          <a:p>
            <a:pPr algn="ctr"/>
            <a:r>
              <a:rPr lang="en-US" altLang="en-US" sz="2400" dirty="0">
                <a:latin typeface="+mn-lt"/>
                <a:cs typeface="Calibri" panose="020F0502020204030204" pitchFamily="34" charset="0"/>
              </a:rPr>
              <a:t>Disability : Income Protection</a:t>
            </a:r>
          </a:p>
        </p:txBody>
      </p:sp>
      <p:sp>
        <p:nvSpPr>
          <p:cNvPr id="4" name="Slide Number Placeholder 3"/>
          <p:cNvSpPr>
            <a:spLocks noGrp="1"/>
          </p:cNvSpPr>
          <p:nvPr>
            <p:ph type="sldNum" sz="quarter" idx="4294967295"/>
          </p:nvPr>
        </p:nvSpPr>
        <p:spPr>
          <a:xfrm>
            <a:off x="8686800" y="6553200"/>
            <a:ext cx="533400" cy="200025"/>
          </a:xfrm>
          <a:prstGeom prst="rect">
            <a:avLst/>
          </a:prstGeom>
        </p:spPr>
        <p:txBody>
          <a:bodyPr/>
          <a:lstStyle/>
          <a:p>
            <a:pPr>
              <a:defRPr/>
            </a:pPr>
            <a:fld id="{27D02242-0EBF-49AF-A80D-00B1C452C329}" type="slidenum">
              <a:rPr>
                <a:solidFill>
                  <a:schemeClr val="bg1"/>
                </a:solidFill>
              </a:rPr>
              <a:pPr>
                <a:defRPr/>
              </a:pPr>
              <a:t>12</a:t>
            </a:fld>
            <a:endParaRPr dirty="0">
              <a:solidFill>
                <a:schemeClr val="bg1"/>
              </a:solidFill>
            </a:endParaRPr>
          </a:p>
        </p:txBody>
      </p:sp>
      <p:sp>
        <p:nvSpPr>
          <p:cNvPr id="3" name="Text Box 2"/>
          <p:cNvSpPr txBox="1">
            <a:spLocks noChangeArrowheads="1"/>
          </p:cNvSpPr>
          <p:nvPr/>
        </p:nvSpPr>
        <p:spPr bwMode="auto">
          <a:xfrm>
            <a:off x="430840" y="1066522"/>
            <a:ext cx="8455983" cy="1084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Disability coverage can be one of the most important benefits you have.  It provides you and your family with financial protection if you are ever unable to work due to an illness or non-work related injury.  Benefits will be paid as long as the employee remains eligible for benefits.</a:t>
            </a:r>
            <a:r>
              <a:rPr kumimoji="0" lang="en-US" altLang="en-US" sz="1400" b="0" i="0" u="none" strike="noStrike" cap="none" normalizeH="0" dirty="0">
                <a:ln>
                  <a:noFill/>
                </a:ln>
                <a:solidFill>
                  <a:schemeClr val="tx1">
                    <a:lumMod val="75000"/>
                    <a:lumOff val="25000"/>
                  </a:schemeClr>
                </a:solidFill>
                <a:effectLst/>
                <a:latin typeface="Calibri" panose="020F0502020204030204" pitchFamily="34" charset="0"/>
                <a:cs typeface="Calibri" panose="020F0502020204030204" pitchFamily="34" charset="0"/>
              </a:rPr>
              <a:t>  </a:t>
            </a:r>
            <a:endParaRPr kumimoji="0" lang="en-US" altLang="en-US" sz="20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19870291"/>
              </p:ext>
            </p:extLst>
          </p:nvPr>
        </p:nvGraphicFramePr>
        <p:xfrm>
          <a:off x="4829175" y="2450114"/>
          <a:ext cx="3933825" cy="1114425"/>
        </p:xfrm>
        <a:graphic>
          <a:graphicData uri="http://schemas.openxmlformats.org/drawingml/2006/table">
            <a:tbl>
              <a:tblPr/>
              <a:tblGrid>
                <a:gridCol w="2168522">
                  <a:extLst>
                    <a:ext uri="{9D8B030D-6E8A-4147-A177-3AD203B41FA5}">
                      <a16:colId xmlns:a16="http://schemas.microsoft.com/office/drawing/2014/main" val="20000"/>
                    </a:ext>
                  </a:extLst>
                </a:gridCol>
                <a:gridCol w="1765303">
                  <a:extLst>
                    <a:ext uri="{9D8B030D-6E8A-4147-A177-3AD203B41FA5}">
                      <a16:colId xmlns:a16="http://schemas.microsoft.com/office/drawing/2014/main" val="20001"/>
                    </a:ext>
                  </a:extLst>
                </a:gridCol>
              </a:tblGrid>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Benefit Percentage</a:t>
                      </a:r>
                    </a:p>
                  </a:txBody>
                  <a:tcPr marL="9525" marR="9525" marT="9525" marB="0" anchor="ctr">
                    <a:lnL>
                      <a:noFill/>
                    </a:lnL>
                    <a:lnR>
                      <a:noFill/>
                    </a:lnR>
                    <a:lnT>
                      <a:noFill/>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60%</a:t>
                      </a:r>
                    </a:p>
                  </a:txBody>
                  <a:tcPr marL="9525" marR="9525" marT="952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0"/>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Monthly Maximum</a:t>
                      </a:r>
                    </a:p>
                  </a:txBody>
                  <a:tcPr marL="9525" marR="9525" marT="9525" marB="0" anchor="ctr">
                    <a:lnL>
                      <a:noFill/>
                    </a:lnL>
                    <a:lnR>
                      <a:noFill/>
                    </a:lnR>
                    <a:lnT>
                      <a:noFill/>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$5,000</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p>
                  </a:txBody>
                  <a:tcPr marL="11430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Benefit Duration</a:t>
                      </a:r>
                    </a:p>
                  </a:txBody>
                  <a:tcPr marL="9525" marR="9525" marT="9525" marB="0" anchor="ctr">
                    <a:lnL>
                      <a:noFill/>
                    </a:lnL>
                    <a:lnR>
                      <a:noFill/>
                    </a:lnR>
                    <a:lnT w="6350" cap="flat" cmpd="sng" algn="ctr">
                      <a:noFill/>
                      <a:prstDash val="solid"/>
                      <a:round/>
                      <a:headEnd type="none" w="med" len="med"/>
                      <a:tailEnd type="none" w="med" len="med"/>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SS Retirement Age</a:t>
                      </a:r>
                    </a:p>
                  </a:txBody>
                  <a:tcPr marL="9525" marR="9525" marT="952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3"/>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Elimination Period</a:t>
                      </a:r>
                    </a:p>
                  </a:txBody>
                  <a:tcPr marL="9525" marR="9525" marT="9525" marB="0" anchor="ctr">
                    <a:lnL>
                      <a:noFill/>
                    </a:lnL>
                    <a:lnR>
                      <a:noFill/>
                    </a:lnR>
                    <a:lnT>
                      <a:noFill/>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90 Days</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12" name="TextBox 11"/>
          <p:cNvSpPr txBox="1"/>
          <p:nvPr/>
        </p:nvSpPr>
        <p:spPr>
          <a:xfrm>
            <a:off x="4800600" y="1966119"/>
            <a:ext cx="3962400" cy="338554"/>
          </a:xfrm>
          <a:prstGeom prst="rect">
            <a:avLst/>
          </a:prstGeom>
          <a:noFill/>
        </p:spPr>
        <p:txBody>
          <a:bodyPr wrap="square" rtlCol="0">
            <a:spAutoFit/>
          </a:bodyPr>
          <a:lstStyle/>
          <a:p>
            <a:pPr algn="ctr"/>
            <a:r>
              <a:rPr lang="en-US" sz="1600" b="1" u="sng" dirty="0">
                <a:solidFill>
                  <a:schemeClr val="accent1">
                    <a:lumMod val="75000"/>
                  </a:schemeClr>
                </a:solidFill>
                <a:latin typeface="Calibri" panose="020F0502020204030204" pitchFamily="34" charset="0"/>
                <a:cs typeface="Calibri" panose="020F0502020204030204" pitchFamily="34" charset="0"/>
              </a:rPr>
              <a:t>Long-Term Disability (LTD)</a:t>
            </a:r>
          </a:p>
        </p:txBody>
      </p:sp>
      <p:graphicFrame>
        <p:nvGraphicFramePr>
          <p:cNvPr id="13" name="Table 12"/>
          <p:cNvGraphicFramePr>
            <a:graphicFrameLocks noGrp="1"/>
          </p:cNvGraphicFramePr>
          <p:nvPr>
            <p:extLst>
              <p:ext uri="{D42A27DB-BD31-4B8C-83A1-F6EECF244321}">
                <p14:modId xmlns:p14="http://schemas.microsoft.com/office/powerpoint/2010/main" val="258853638"/>
              </p:ext>
            </p:extLst>
          </p:nvPr>
        </p:nvGraphicFramePr>
        <p:xfrm>
          <a:off x="505048" y="2475967"/>
          <a:ext cx="3810000" cy="1104900"/>
        </p:xfrm>
        <a:graphic>
          <a:graphicData uri="http://schemas.openxmlformats.org/drawingml/2006/table">
            <a:tbl>
              <a:tblPr/>
              <a:tblGrid>
                <a:gridCol w="2100263">
                  <a:extLst>
                    <a:ext uri="{9D8B030D-6E8A-4147-A177-3AD203B41FA5}">
                      <a16:colId xmlns:a16="http://schemas.microsoft.com/office/drawing/2014/main" val="20000"/>
                    </a:ext>
                  </a:extLst>
                </a:gridCol>
                <a:gridCol w="1709737">
                  <a:extLst>
                    <a:ext uri="{9D8B030D-6E8A-4147-A177-3AD203B41FA5}">
                      <a16:colId xmlns:a16="http://schemas.microsoft.com/office/drawing/2014/main" val="20001"/>
                    </a:ext>
                  </a:extLst>
                </a:gridCol>
              </a:tblGrid>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Benefit Percentage</a:t>
                      </a:r>
                    </a:p>
                  </a:txBody>
                  <a:tcPr marL="9525" marR="9525" marT="9525" marB="0" anchor="ctr">
                    <a:lnL>
                      <a:noFill/>
                    </a:lnL>
                    <a:lnR>
                      <a:noFill/>
                    </a:lnR>
                    <a:lnT>
                      <a:noFill/>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100%</a:t>
                      </a:r>
                    </a:p>
                  </a:txBody>
                  <a:tcPr marL="9525" marR="9525" marT="952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0"/>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p>
                    <a:p>
                      <a:pPr algn="l" fontAlgn="ct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114300"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Benefit Duration</a:t>
                      </a:r>
                    </a:p>
                  </a:txBody>
                  <a:tcPr marL="9525" marR="9525" marT="9525" marB="0" anchor="ctr">
                    <a:lnL>
                      <a:noFill/>
                    </a:lnL>
                    <a:lnR>
                      <a:noFill/>
                    </a:lnR>
                    <a:lnT w="6350" cap="flat" cmpd="sng" algn="ctr">
                      <a:noFill/>
                      <a:prstDash val="solid"/>
                      <a:round/>
                      <a:headEnd type="none" w="med" len="med"/>
                      <a:tailEnd type="none" w="med" len="med"/>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13 Weeks</a:t>
                      </a:r>
                    </a:p>
                  </a:txBody>
                  <a:tcPr marL="9525" marR="9525" marT="952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2"/>
                  </a:ext>
                </a:extLst>
              </a:tr>
              <a:tr h="200025">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Elimination Period</a:t>
                      </a:r>
                    </a:p>
                  </a:txBody>
                  <a:tcPr marL="9525" marR="9525" marT="9525" marB="0" anchor="ctr">
                    <a:lnL>
                      <a:noFill/>
                    </a:lnL>
                    <a:lnR>
                      <a:noFill/>
                    </a:lnR>
                    <a:lnT>
                      <a:noFill/>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14</a:t>
                      </a:r>
                      <a:r>
                        <a:rPr lang="en-US" sz="1400" b="0" i="0" u="none" strike="noStrike" baseline="0" dirty="0">
                          <a:solidFill>
                            <a:schemeClr val="tx1">
                              <a:lumMod val="75000"/>
                              <a:lumOff val="25000"/>
                            </a:schemeClr>
                          </a:solidFill>
                          <a:effectLst/>
                          <a:latin typeface="Calibri" panose="020F0502020204030204" pitchFamily="34" charset="0"/>
                          <a:cs typeface="Calibri" panose="020F0502020204030204" pitchFamily="34" charset="0"/>
                        </a:rPr>
                        <a:t> days</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14" name="TextBox 13"/>
          <p:cNvSpPr txBox="1"/>
          <p:nvPr/>
        </p:nvSpPr>
        <p:spPr>
          <a:xfrm>
            <a:off x="336698" y="1966119"/>
            <a:ext cx="3962400" cy="338554"/>
          </a:xfrm>
          <a:prstGeom prst="rect">
            <a:avLst/>
          </a:prstGeom>
          <a:noFill/>
        </p:spPr>
        <p:txBody>
          <a:bodyPr wrap="square" rtlCol="0">
            <a:spAutoFit/>
          </a:bodyPr>
          <a:lstStyle/>
          <a:p>
            <a:pPr algn="ctr"/>
            <a:r>
              <a:rPr lang="en-US" sz="1600" b="1" u="sng" dirty="0">
                <a:solidFill>
                  <a:schemeClr val="accent1">
                    <a:lumMod val="75000"/>
                  </a:schemeClr>
                </a:solidFill>
                <a:latin typeface="Calibri" panose="020F0502020204030204" pitchFamily="34" charset="0"/>
                <a:cs typeface="Calibri" panose="020F0502020204030204" pitchFamily="34" charset="0"/>
              </a:rPr>
              <a:t>Short-Term Disability (STD)</a:t>
            </a:r>
          </a:p>
        </p:txBody>
      </p:sp>
      <p:sp>
        <p:nvSpPr>
          <p:cNvPr id="15" name="TextBox 14">
            <a:extLst>
              <a:ext uri="{FF2B5EF4-FFF2-40B4-BE49-F238E27FC236}">
                <a16:creationId xmlns:a16="http://schemas.microsoft.com/office/drawing/2014/main" id="{0DE6EB45-694C-47F5-8F14-E9FB1718FCE7}"/>
              </a:ext>
            </a:extLst>
          </p:cNvPr>
          <p:cNvSpPr txBox="1"/>
          <p:nvPr/>
        </p:nvSpPr>
        <p:spPr>
          <a:xfrm>
            <a:off x="430840" y="4114800"/>
            <a:ext cx="8381999" cy="1769715"/>
          </a:xfrm>
          <a:prstGeom prst="rect">
            <a:avLst/>
          </a:prstGeom>
          <a:noFill/>
        </p:spPr>
        <p:txBody>
          <a:bodyPr wrap="square" rtlCol="0">
            <a:spAutoFit/>
          </a:bodyPr>
          <a:lstStyle/>
          <a:p>
            <a:r>
              <a:rPr lang="en-US" sz="1400" b="1" dirty="0">
                <a:solidFill>
                  <a:schemeClr val="accent6"/>
                </a:solidFill>
                <a:latin typeface="Calibri" panose="020F0502020204030204" pitchFamily="34" charset="0"/>
                <a:cs typeface="Calibri" panose="020F0502020204030204" pitchFamily="34" charset="0"/>
              </a:rPr>
              <a:t>*IMPORTANT*</a:t>
            </a:r>
          </a:p>
          <a:p>
            <a:r>
              <a:rPr lang="en-US" sz="1400" dirty="0">
                <a:solidFill>
                  <a:schemeClr val="tx1">
                    <a:lumMod val="75000"/>
                    <a:lumOff val="25000"/>
                  </a:schemeClr>
                </a:solidFill>
                <a:latin typeface="Calibri" panose="020F0502020204030204" pitchFamily="34" charset="0"/>
                <a:cs typeface="Calibri" panose="020F0502020204030204" pitchFamily="34" charset="0"/>
              </a:rPr>
              <a:t>The STD plan includes a </a:t>
            </a:r>
            <a:r>
              <a:rPr lang="en-US" sz="1400" b="1" dirty="0">
                <a:solidFill>
                  <a:schemeClr val="tx1">
                    <a:lumMod val="75000"/>
                    <a:lumOff val="25000"/>
                  </a:schemeClr>
                </a:solidFill>
                <a:latin typeface="Calibri" panose="020F0502020204030204" pitchFamily="34" charset="0"/>
                <a:cs typeface="Calibri" panose="020F0502020204030204" pitchFamily="34" charset="0"/>
              </a:rPr>
              <a:t>12-month</a:t>
            </a:r>
            <a:r>
              <a:rPr lang="en-US" sz="1400" dirty="0">
                <a:solidFill>
                  <a:schemeClr val="tx1">
                    <a:lumMod val="75000"/>
                    <a:lumOff val="25000"/>
                  </a:schemeClr>
                </a:solidFill>
                <a:latin typeface="Calibri" panose="020F0502020204030204" pitchFamily="34" charset="0"/>
                <a:cs typeface="Calibri" panose="020F0502020204030204" pitchFamily="34" charset="0"/>
              </a:rPr>
              <a:t> waiting period for new hires. </a:t>
            </a:r>
          </a:p>
          <a:p>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r>
              <a:rPr lang="en-US" sz="1400" dirty="0">
                <a:solidFill>
                  <a:schemeClr val="tx1">
                    <a:lumMod val="75000"/>
                    <a:lumOff val="25000"/>
                  </a:schemeClr>
                </a:solidFill>
                <a:latin typeface="Calibri" panose="020F0502020204030204" pitchFamily="34" charset="0"/>
                <a:cs typeface="Calibri" panose="020F0502020204030204" pitchFamily="34" charset="0"/>
              </a:rPr>
              <a:t>The LTD plan does not cover any disabilities caused by, contributed to, or resulting from a pre-existing condition. A condition is considered pre-existing if you received medical treatment, consultation, care,  services, or took prescribed drugs in the </a:t>
            </a:r>
            <a:r>
              <a:rPr lang="en-US" sz="1400" b="1" dirty="0">
                <a:solidFill>
                  <a:schemeClr val="tx1">
                    <a:lumMod val="75000"/>
                    <a:lumOff val="25000"/>
                  </a:schemeClr>
                </a:solidFill>
                <a:latin typeface="Calibri" panose="020F0502020204030204" pitchFamily="34" charset="0"/>
                <a:cs typeface="Calibri" panose="020F0502020204030204" pitchFamily="34" charset="0"/>
              </a:rPr>
              <a:t>three months </a:t>
            </a:r>
            <a:r>
              <a:rPr lang="en-US" sz="1400" dirty="0">
                <a:solidFill>
                  <a:schemeClr val="tx1">
                    <a:lumMod val="75000"/>
                    <a:lumOff val="25000"/>
                  </a:schemeClr>
                </a:solidFill>
                <a:latin typeface="Calibri" panose="020F0502020204030204" pitchFamily="34" charset="0"/>
                <a:cs typeface="Calibri" panose="020F0502020204030204" pitchFamily="34" charset="0"/>
              </a:rPr>
              <a:t>just prior to your effective date of coverage.  After you have been covered under the plan for </a:t>
            </a:r>
            <a:r>
              <a:rPr lang="en-US" sz="1400" b="1" dirty="0">
                <a:solidFill>
                  <a:schemeClr val="tx1">
                    <a:lumMod val="75000"/>
                    <a:lumOff val="25000"/>
                  </a:schemeClr>
                </a:solidFill>
                <a:latin typeface="Calibri" panose="020F0502020204030204" pitchFamily="34" charset="0"/>
                <a:cs typeface="Calibri" panose="020F0502020204030204" pitchFamily="34" charset="0"/>
              </a:rPr>
              <a:t>twelve months</a:t>
            </a:r>
            <a:r>
              <a:rPr lang="en-US" sz="1400" dirty="0">
                <a:solidFill>
                  <a:schemeClr val="tx1">
                    <a:lumMod val="75000"/>
                    <a:lumOff val="25000"/>
                  </a:schemeClr>
                </a:solidFill>
                <a:latin typeface="Calibri" panose="020F0502020204030204" pitchFamily="34" charset="0"/>
                <a:cs typeface="Calibri" panose="020F0502020204030204" pitchFamily="34" charset="0"/>
              </a:rPr>
              <a:t>, pre-existing condition limitations no longer apply.</a:t>
            </a:r>
          </a:p>
          <a:p>
            <a:r>
              <a:rPr lang="en-US" sz="1100" dirty="0">
                <a:solidFill>
                  <a:schemeClr val="tx1">
                    <a:lumMod val="65000"/>
                    <a:lumOff val="35000"/>
                  </a:schemeClr>
                </a:solidFill>
              </a:rPr>
              <a:t> </a:t>
            </a:r>
          </a:p>
        </p:txBody>
      </p:sp>
      <p:pic>
        <p:nvPicPr>
          <p:cNvPr id="16" name="Picture 15">
            <a:extLst>
              <a:ext uri="{FF2B5EF4-FFF2-40B4-BE49-F238E27FC236}">
                <a16:creationId xmlns:a16="http://schemas.microsoft.com/office/drawing/2014/main" id="{C2039598-D790-4F2F-942B-F69223877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681" y="347112"/>
            <a:ext cx="1336364" cy="394228"/>
          </a:xfrm>
          <a:prstGeom prst="rect">
            <a:avLst/>
          </a:prstGeom>
        </p:spPr>
      </p:pic>
    </p:spTree>
    <p:extLst>
      <p:ext uri="{BB962C8B-B14F-4D97-AF65-F5344CB8AC3E}">
        <p14:creationId xmlns:p14="http://schemas.microsoft.com/office/powerpoint/2010/main" val="17551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3810000" y="228601"/>
            <a:ext cx="5181600" cy="609599"/>
          </a:xfrm>
        </p:spPr>
        <p:txBody>
          <a:bodyPr>
            <a:normAutofit/>
          </a:bodyPr>
          <a:lstStyle/>
          <a:p>
            <a:pPr algn="ctr"/>
            <a:r>
              <a:rPr lang="en-US" altLang="en-US" sz="2400" dirty="0">
                <a:latin typeface="Calibri" panose="020F0502020204030204" pitchFamily="34" charset="0"/>
                <a:cs typeface="Calibri" panose="020F0502020204030204" pitchFamily="34" charset="0"/>
              </a:rPr>
              <a:t>Employee Assistance Program (EAP)</a:t>
            </a:r>
          </a:p>
        </p:txBody>
      </p:sp>
      <p:sp>
        <p:nvSpPr>
          <p:cNvPr id="4" name="Slide Number Placeholder 3"/>
          <p:cNvSpPr>
            <a:spLocks noGrp="1"/>
          </p:cNvSpPr>
          <p:nvPr>
            <p:ph type="sldNum" sz="quarter" idx="4294967295"/>
          </p:nvPr>
        </p:nvSpPr>
        <p:spPr>
          <a:xfrm>
            <a:off x="8686800" y="6553200"/>
            <a:ext cx="533400" cy="200025"/>
          </a:xfrm>
          <a:prstGeom prst="rect">
            <a:avLst/>
          </a:prstGeom>
        </p:spPr>
        <p:txBody>
          <a:bodyPr/>
          <a:lstStyle/>
          <a:p>
            <a:pPr>
              <a:defRPr/>
            </a:pPr>
            <a:fld id="{27D02242-0EBF-49AF-A80D-00B1C452C329}" type="slidenum">
              <a:rPr>
                <a:solidFill>
                  <a:schemeClr val="bg1"/>
                </a:solidFill>
              </a:rPr>
              <a:pPr>
                <a:defRPr/>
              </a:pPr>
              <a:t>13</a:t>
            </a:fld>
            <a:endParaRPr dirty="0">
              <a:solidFill>
                <a:schemeClr val="bg1"/>
              </a:solidFill>
            </a:endParaRPr>
          </a:p>
        </p:txBody>
      </p:sp>
      <p:sp>
        <p:nvSpPr>
          <p:cNvPr id="5" name="Rectangle 4"/>
          <p:cNvSpPr/>
          <p:nvPr/>
        </p:nvSpPr>
        <p:spPr>
          <a:xfrm>
            <a:off x="405384" y="1850891"/>
            <a:ext cx="8458200" cy="2557751"/>
          </a:xfrm>
          <a:prstGeom prst="rect">
            <a:avLst/>
          </a:prstGeom>
        </p:spPr>
        <p:txBody>
          <a:bodyPr wrap="square">
            <a:spAutoFit/>
          </a:bodyPr>
          <a:lstStyle/>
          <a:p>
            <a:r>
              <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With the Cigna EAP program, you can get support for everyday issues as well as life’s tough challenges.  </a:t>
            </a:r>
          </a:p>
          <a:p>
            <a:endPar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r>
              <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Assistance is available for:</a:t>
            </a:r>
          </a:p>
          <a:p>
            <a:endParaRPr lang="en-US" sz="10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Emotional Health – receive 1-8 sessions per issue per year </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Home Life Referrals – referrals to community resources and services</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Financial and Legal Assistance – free consultation (time limits do apply)</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Monthly Wellness Seminars </a:t>
            </a:r>
          </a:p>
          <a:p>
            <a:pPr>
              <a:lnSpc>
                <a:spcPct val="150000"/>
              </a:lnSpc>
            </a:pPr>
            <a:endParaRPr lang="en-US" dirty="0"/>
          </a:p>
        </p:txBody>
      </p:sp>
      <p:sp>
        <p:nvSpPr>
          <p:cNvPr id="6" name="Rectangle 5"/>
          <p:cNvSpPr/>
          <p:nvPr/>
        </p:nvSpPr>
        <p:spPr>
          <a:xfrm>
            <a:off x="505968" y="1143000"/>
            <a:ext cx="8257032" cy="461665"/>
          </a:xfrm>
          <a:prstGeom prst="rect">
            <a:avLst/>
          </a:prstGeom>
          <a:solidFill>
            <a:schemeClr val="accent1">
              <a:lumMod val="20000"/>
              <a:lumOff val="80000"/>
            </a:schemeClr>
          </a:solidFill>
          <a:ln w="19050">
            <a:headEnd/>
            <a:tailEnd/>
          </a:ln>
        </p:spPr>
        <p:style>
          <a:lnRef idx="3">
            <a:schemeClr val="lt1"/>
          </a:lnRef>
          <a:fillRef idx="1">
            <a:schemeClr val="accent5"/>
          </a:fillRef>
          <a:effectRef idx="1">
            <a:schemeClr val="accent5"/>
          </a:effectRef>
          <a:fontRef idx="minor">
            <a:schemeClr val="lt1"/>
          </a:fontRef>
        </p:style>
        <p:txBody>
          <a:bodyPr wrap="square" lIns="274320" tIns="91440" rIns="274320" bIns="91440" anchor="ctr" anchorCtr="0">
            <a:spAutoFit/>
          </a:bodyPr>
          <a:lstStyle/>
          <a:p>
            <a:pPr algn="ctr">
              <a:lnSpc>
                <a:spcPct val="90000"/>
              </a:lnSpc>
              <a:buClr>
                <a:srgbClr val="009FDA"/>
              </a:buClr>
              <a:buSzPct val="130000"/>
            </a:pPr>
            <a:r>
              <a:rPr lang="en-US" sz="2000" dirty="0">
                <a:solidFill>
                  <a:schemeClr val="tx1">
                    <a:lumMod val="90000"/>
                    <a:lumOff val="10000"/>
                  </a:schemeClr>
                </a:solidFill>
                <a:cs typeface="Arial" pitchFamily="34" charset="0"/>
              </a:rPr>
              <a:t>100% Confidential Services - Available 24/7</a:t>
            </a:r>
          </a:p>
        </p:txBody>
      </p:sp>
      <p:sp>
        <p:nvSpPr>
          <p:cNvPr id="3" name="Rectangle 2"/>
          <p:cNvSpPr/>
          <p:nvPr/>
        </p:nvSpPr>
        <p:spPr>
          <a:xfrm>
            <a:off x="1752600" y="4383833"/>
            <a:ext cx="5638800" cy="923330"/>
          </a:xfrm>
          <a:prstGeom prst="rect">
            <a:avLst/>
          </a:prstGeom>
        </p:spPr>
        <p:txBody>
          <a:bodyPr wrap="square">
            <a:spAutoFit/>
          </a:bodyPr>
          <a:lstStyle/>
          <a:p>
            <a:pPr algn="ctr"/>
            <a:r>
              <a:rPr lang="en-US" b="1" dirty="0">
                <a:latin typeface="Calibri" panose="020F0502020204030204" pitchFamily="34" charset="0"/>
                <a:cs typeface="Calibri" panose="020F0502020204030204" pitchFamily="34" charset="0"/>
              </a:rPr>
              <a:t> </a:t>
            </a:r>
            <a:r>
              <a:rPr lang="en-US" b="1" u="sng" dirty="0">
                <a:latin typeface="Calibri" panose="020F0502020204030204" pitchFamily="34" charset="0"/>
                <a:cs typeface="Calibri" panose="020F0502020204030204" pitchFamily="34" charset="0"/>
                <a:hlinkClick r:id="rId3"/>
              </a:rPr>
              <a:t>www.myCigna.com</a:t>
            </a:r>
            <a:r>
              <a:rPr lang="en-US" b="1" u="sng" dirty="0">
                <a:latin typeface="Calibri" panose="020F0502020204030204" pitchFamily="34" charset="0"/>
                <a:cs typeface="Calibri" panose="020F0502020204030204" pitchFamily="34" charset="0"/>
              </a:rPr>
              <a:t> </a:t>
            </a:r>
          </a:p>
          <a:p>
            <a:pPr algn="ctr"/>
            <a:r>
              <a:rPr lang="en-US" b="1" dirty="0">
                <a:solidFill>
                  <a:schemeClr val="tx1">
                    <a:lumMod val="75000"/>
                    <a:lumOff val="25000"/>
                  </a:schemeClr>
                </a:solidFill>
                <a:latin typeface="Calibri" panose="020F0502020204030204" pitchFamily="34" charset="0"/>
                <a:cs typeface="Calibri" panose="020F0502020204030204" pitchFamily="34" charset="0"/>
              </a:rPr>
              <a:t>Call 1-877-622-4327</a:t>
            </a:r>
          </a:p>
          <a:p>
            <a:pPr algn="ctr"/>
            <a:r>
              <a:rPr lang="en-US" b="1" dirty="0">
                <a:solidFill>
                  <a:schemeClr val="tx1">
                    <a:lumMod val="75000"/>
                    <a:lumOff val="25000"/>
                  </a:schemeClr>
                </a:solidFill>
                <a:latin typeface="Calibri" panose="020F0502020204030204" pitchFamily="34" charset="0"/>
                <a:cs typeface="Calibri" panose="020F0502020204030204" pitchFamily="34" charset="0"/>
              </a:rPr>
              <a:t>Employer ID: </a:t>
            </a:r>
            <a:r>
              <a:rPr lang="en-US" b="1" dirty="0" err="1">
                <a:solidFill>
                  <a:schemeClr val="tx1">
                    <a:lumMod val="75000"/>
                    <a:lumOff val="25000"/>
                  </a:schemeClr>
                </a:solidFill>
                <a:latin typeface="Calibri" panose="020F0502020204030204" pitchFamily="34" charset="0"/>
                <a:cs typeface="Calibri" panose="020F0502020204030204" pitchFamily="34" charset="0"/>
              </a:rPr>
              <a:t>lifeu</a:t>
            </a: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68993"/>
            <a:ext cx="1336364" cy="394228"/>
          </a:xfrm>
          <a:prstGeom prst="rect">
            <a:avLst/>
          </a:prstGeom>
        </p:spPr>
      </p:pic>
    </p:spTree>
    <p:extLst>
      <p:ext uri="{BB962C8B-B14F-4D97-AF65-F5344CB8AC3E}">
        <p14:creationId xmlns:p14="http://schemas.microsoft.com/office/powerpoint/2010/main" val="121927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6629400" y="228601"/>
            <a:ext cx="2362200" cy="609599"/>
          </a:xfrm>
        </p:spPr>
        <p:txBody>
          <a:bodyPr/>
          <a:lstStyle/>
          <a:p>
            <a:pPr algn="ctr"/>
            <a:r>
              <a:rPr lang="en-US" altLang="en-US" sz="2400" dirty="0">
                <a:latin typeface="Calibri" panose="020F0502020204030204" pitchFamily="34" charset="0"/>
                <a:cs typeface="Calibri" panose="020F0502020204030204" pitchFamily="34" charset="0"/>
              </a:rPr>
              <a:t>Accident</a:t>
            </a:r>
          </a:p>
        </p:txBody>
      </p:sp>
      <p:sp>
        <p:nvSpPr>
          <p:cNvPr id="5" name="Slide Number Placeholder 4"/>
          <p:cNvSpPr>
            <a:spLocks noGrp="1"/>
          </p:cNvSpPr>
          <p:nvPr>
            <p:ph type="sldNum" sz="quarter" idx="4294967295"/>
          </p:nvPr>
        </p:nvSpPr>
        <p:spPr>
          <a:xfrm>
            <a:off x="8686800" y="6553200"/>
            <a:ext cx="533400" cy="200025"/>
          </a:xfrm>
          <a:prstGeom prst="rect">
            <a:avLst/>
          </a:prstGeom>
        </p:spPr>
        <p:txBody>
          <a:bodyPr/>
          <a:lstStyle/>
          <a:p>
            <a:pPr>
              <a:defRPr/>
            </a:pPr>
            <a:fld id="{2D36C901-8699-4167-8344-FF950CC3A451}" type="slidenum">
              <a:rPr>
                <a:solidFill>
                  <a:schemeClr val="bg1"/>
                </a:solidFill>
              </a:rPr>
              <a:pPr>
                <a:defRPr/>
              </a:pPr>
              <a:t>14</a:t>
            </a:fld>
            <a:endParaRPr dirty="0">
              <a:solidFill>
                <a:schemeClr val="bg1"/>
              </a:solidFill>
            </a:endParaRPr>
          </a:p>
        </p:txBody>
      </p:sp>
      <p:sp>
        <p:nvSpPr>
          <p:cNvPr id="11" name="Text Box 2"/>
          <p:cNvSpPr txBox="1">
            <a:spLocks noChangeArrowheads="1"/>
          </p:cNvSpPr>
          <p:nvPr/>
        </p:nvSpPr>
        <p:spPr bwMode="auto">
          <a:xfrm>
            <a:off x="381000" y="1383322"/>
            <a:ext cx="4903404" cy="5017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Accident Insurance </a:t>
            </a: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is designed to help you fill some of the gaps caused by increasing deductibles, copayments and out-of-pocket costs related to an accidental injury.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Covera</a:t>
            </a:r>
            <a:r>
              <a:rPr lang="en-US" altLang="en-US" sz="1600" b="1" dirty="0">
                <a:solidFill>
                  <a:schemeClr val="tx1">
                    <a:lumMod val="75000"/>
                    <a:lumOff val="25000"/>
                  </a:schemeClr>
                </a:solidFill>
                <a:latin typeface="Calibri" panose="020F0502020204030204" pitchFamily="34" charset="0"/>
                <a:cs typeface="Calibri" panose="020F0502020204030204" pitchFamily="34" charset="0"/>
              </a:rPr>
              <a:t>ge for:</a:t>
            </a:r>
            <a:r>
              <a:rPr lang="en-US" altLang="en-US" sz="1600" dirty="0">
                <a:solidFill>
                  <a:schemeClr val="tx1">
                    <a:lumMod val="75000"/>
                    <a:lumOff val="25000"/>
                  </a:schemeClr>
                </a:solidFill>
                <a:latin typeface="Calibri" panose="020F0502020204030204" pitchFamily="34" charset="0"/>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Sports-related accidental injury, including</a:t>
            </a:r>
            <a:r>
              <a:rPr kumimoji="0" lang="en-US" altLang="en-US" sz="1600" b="0" i="0" u="none" strike="noStrike" cap="none" normalizeH="0" dirty="0">
                <a:ln>
                  <a:noFill/>
                </a:ln>
                <a:solidFill>
                  <a:schemeClr val="tx1">
                    <a:lumMod val="75000"/>
                    <a:lumOff val="25000"/>
                  </a:schemeClr>
                </a:solidFill>
                <a:effectLst/>
                <a:latin typeface="Calibri" panose="020F0502020204030204" pitchFamily="34" charset="0"/>
                <a:cs typeface="Calibri" panose="020F0502020204030204" pitchFamily="34" charset="0"/>
              </a:rPr>
              <a:t> children’s sports</a:t>
            </a:r>
            <a:endPar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Broken bone or dislocation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Burn or laceration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Concussion or coma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Back </a:t>
            </a:r>
            <a:r>
              <a:rPr lang="en-US" altLang="en-US" sz="1600" dirty="0">
                <a:solidFill>
                  <a:schemeClr val="tx1">
                    <a:lumMod val="75000"/>
                    <a:lumOff val="25000"/>
                  </a:schemeClr>
                </a:solidFill>
                <a:latin typeface="Calibri" panose="020F0502020204030204" pitchFamily="34" charset="0"/>
                <a:cs typeface="Calibri" panose="020F0502020204030204" pitchFamily="34" charset="0"/>
              </a:rPr>
              <a:t>and</a:t>
            </a:r>
            <a:r>
              <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 knee injuries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600" dirty="0">
                <a:solidFill>
                  <a:schemeClr val="tx1">
                    <a:lumMod val="75000"/>
                    <a:lumOff val="25000"/>
                  </a:schemeClr>
                </a:solidFill>
                <a:latin typeface="Calibri" panose="020F0502020204030204" pitchFamily="34" charset="0"/>
                <a:cs typeface="Calibri" panose="020F0502020204030204" pitchFamily="34" charset="0"/>
              </a:rPr>
              <a:t>ER-visit, follow-up physician visit as a result of an accident</a:t>
            </a:r>
            <a:endPar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a:solidFill>
                  <a:schemeClr val="tx1">
                    <a:lumMod val="75000"/>
                    <a:lumOff val="25000"/>
                  </a:schemeClr>
                </a:solidFill>
                <a:latin typeface="Calibri" panose="020F0502020204030204" pitchFamily="34" charset="0"/>
                <a:cs typeface="Calibri" panose="020F0502020204030204" pitchFamily="34" charset="0"/>
              </a:rPr>
              <a:t>This plan pays out based upon a fee schedule. Refer to the benefits summary for more information.</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600" dirty="0">
              <a:solidFill>
                <a:schemeClr val="tx1">
                  <a:lumMod val="75000"/>
                  <a:lumOff val="25000"/>
                </a:scheme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Also included is a </a:t>
            </a:r>
            <a:r>
              <a:rPr kumimoji="0" lang="en-US" altLang="en-US" sz="1600" b="1" u="none" strike="noStrike" cap="none" normalizeH="0" baseline="0" dirty="0">
                <a:ln>
                  <a:noFill/>
                </a:ln>
                <a:solidFill>
                  <a:schemeClr val="accent1">
                    <a:lumMod val="75000"/>
                  </a:schemeClr>
                </a:solidFill>
                <a:effectLst/>
                <a:latin typeface="Calibri" panose="020F0502020204030204" pitchFamily="34" charset="0"/>
                <a:cs typeface="Calibri" panose="020F0502020204030204" pitchFamily="34" charset="0"/>
              </a:rPr>
              <a:t>$50 Wellness </a:t>
            </a:r>
            <a:r>
              <a:rPr lang="en-US" altLang="en-US" sz="1600" b="1" dirty="0">
                <a:solidFill>
                  <a:schemeClr val="accent1">
                    <a:lumMod val="75000"/>
                  </a:schemeClr>
                </a:solidFill>
                <a:latin typeface="Calibri" panose="020F0502020204030204" pitchFamily="34" charset="0"/>
                <a:cs typeface="Calibri" panose="020F0502020204030204" pitchFamily="34" charset="0"/>
              </a:rPr>
              <a:t>B</a:t>
            </a:r>
            <a:r>
              <a:rPr kumimoji="0" lang="en-US" altLang="en-US" sz="1600" b="1" u="none" strike="noStrike" cap="none" normalizeH="0" baseline="0" dirty="0">
                <a:ln>
                  <a:noFill/>
                </a:ln>
                <a:solidFill>
                  <a:schemeClr val="accent1">
                    <a:lumMod val="75000"/>
                  </a:schemeClr>
                </a:solidFill>
                <a:effectLst/>
                <a:latin typeface="Calibri" panose="020F0502020204030204" pitchFamily="34" charset="0"/>
                <a:cs typeface="Calibri" panose="020F0502020204030204" pitchFamily="34" charset="0"/>
              </a:rPr>
              <a:t>enefit</a:t>
            </a:r>
            <a:r>
              <a:rPr kumimoji="0" lang="en-US" altLang="en-US" sz="160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 </a:t>
            </a:r>
            <a:r>
              <a:rPr lang="en-US" altLang="en-US" sz="1600" dirty="0">
                <a:solidFill>
                  <a:schemeClr val="tx1">
                    <a:lumMod val="75000"/>
                    <a:lumOff val="25000"/>
                  </a:schemeClr>
                </a:solidFill>
                <a:latin typeface="Calibri" panose="020F0502020204030204" pitchFamily="34" charset="0"/>
                <a:cs typeface="Calibri" panose="020F0502020204030204" pitchFamily="34" charset="0"/>
              </a:rPr>
              <a:t>If you are enrolled in one of the other Cigna plans that pays a wellness benefit, </a:t>
            </a:r>
            <a:r>
              <a:rPr lang="en-US" altLang="en-US" sz="1600" u="sng" dirty="0">
                <a:solidFill>
                  <a:schemeClr val="tx1">
                    <a:lumMod val="75000"/>
                    <a:lumOff val="25000"/>
                  </a:schemeClr>
                </a:solidFill>
                <a:latin typeface="Calibri" panose="020F0502020204030204" pitchFamily="34" charset="0"/>
                <a:cs typeface="Calibri" panose="020F0502020204030204" pitchFamily="34" charset="0"/>
              </a:rPr>
              <a:t>you are eligible for the benefit under both plans</a:t>
            </a:r>
            <a:r>
              <a:rPr lang="en-US" altLang="en-US" sz="1600" dirty="0">
                <a:solidFill>
                  <a:schemeClr val="tx1">
                    <a:lumMod val="75000"/>
                    <a:lumOff val="25000"/>
                  </a:schemeClr>
                </a:solidFill>
                <a:latin typeface="Calibri" panose="020F0502020204030204" pitchFamily="34" charset="0"/>
                <a:cs typeface="Calibri" panose="020F0502020204030204" pitchFamily="34" charset="0"/>
              </a:rPr>
              <a:t>!</a:t>
            </a:r>
            <a:endParaRPr kumimoji="0" lang="en-US" altLang="en-US" sz="160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4404" y="340502"/>
            <a:ext cx="1307782" cy="385796"/>
          </a:xfrm>
          <a:prstGeom prst="rect">
            <a:avLst/>
          </a:prstGeom>
        </p:spPr>
      </p:pic>
      <p:pic>
        <p:nvPicPr>
          <p:cNvPr id="1027" name="Picture 3" descr="Man and Boy Standing on Bridge">
            <a:extLst>
              <a:ext uri="{FF2B5EF4-FFF2-40B4-BE49-F238E27FC236}">
                <a16:creationId xmlns:a16="http://schemas.microsoft.com/office/drawing/2014/main" id="{769BC6F0-6B2D-3019-2B1E-4124D90D9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374" t="21350" r="26331"/>
          <a:stretch>
            <a:fillRect/>
          </a:stretch>
        </p:blipFill>
        <p:spPr bwMode="auto">
          <a:xfrm>
            <a:off x="6054535" y="1066403"/>
            <a:ext cx="2708465" cy="4725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231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6381750" y="228601"/>
            <a:ext cx="2609850" cy="609599"/>
          </a:xfrm>
        </p:spPr>
        <p:txBody>
          <a:bodyPr/>
          <a:lstStyle/>
          <a:p>
            <a:pPr algn="ctr"/>
            <a:r>
              <a:rPr lang="en-US" altLang="en-US" sz="2400" dirty="0">
                <a:latin typeface="Calibri" panose="020F0502020204030204" pitchFamily="34" charset="0"/>
                <a:cs typeface="Calibri" panose="020F0502020204030204" pitchFamily="34" charset="0"/>
              </a:rPr>
              <a:t>Critical Illness</a:t>
            </a:r>
          </a:p>
        </p:txBody>
      </p:sp>
      <p:sp>
        <p:nvSpPr>
          <p:cNvPr id="5" name="Slide Number Placeholder 4"/>
          <p:cNvSpPr>
            <a:spLocks noGrp="1"/>
          </p:cNvSpPr>
          <p:nvPr>
            <p:ph type="sldNum" sz="quarter" idx="4294967295"/>
          </p:nvPr>
        </p:nvSpPr>
        <p:spPr>
          <a:xfrm>
            <a:off x="8686800" y="6553200"/>
            <a:ext cx="533400" cy="200025"/>
          </a:xfrm>
          <a:prstGeom prst="rect">
            <a:avLst/>
          </a:prstGeom>
        </p:spPr>
        <p:txBody>
          <a:bodyPr/>
          <a:lstStyle/>
          <a:p>
            <a:pPr>
              <a:defRPr/>
            </a:pPr>
            <a:fld id="{2D36C901-8699-4167-8344-FF950CC3A451}" type="slidenum">
              <a:rPr>
                <a:solidFill>
                  <a:schemeClr val="bg1"/>
                </a:solidFill>
              </a:rPr>
              <a:pPr>
                <a:defRPr/>
              </a:pPr>
              <a:t>15</a:t>
            </a:fld>
            <a:endParaRPr dirty="0">
              <a:solidFill>
                <a:schemeClr val="bg1"/>
              </a:solidFill>
            </a:endParaRPr>
          </a:p>
        </p:txBody>
      </p:sp>
      <p:sp>
        <p:nvSpPr>
          <p:cNvPr id="6" name="Text Box 2"/>
          <p:cNvSpPr txBox="1">
            <a:spLocks noChangeArrowheads="1"/>
          </p:cNvSpPr>
          <p:nvPr/>
        </p:nvSpPr>
        <p:spPr bwMode="auto">
          <a:xfrm>
            <a:off x="441262" y="1037034"/>
            <a:ext cx="839793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lumMod val="75000"/>
                    <a:lumOff val="25000"/>
                  </a:schemeClr>
                </a:solidFill>
                <a:effectLst/>
                <a:latin typeface="Calibri" panose="020F0502020204030204" pitchFamily="34" charset="0"/>
                <a:cs typeface="Calibri" panose="020F0502020204030204" pitchFamily="34" charset="0"/>
              </a:rPr>
              <a:t>Critical Illness insurance provides the ability for an insured to receive a lump sum benefit payment upon first and second diagnosis of any qualified Critical Illness.  Benefits are paid directly to you when you need it most.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lumMod val="75000"/>
                  <a:lumOff val="25000"/>
                </a:schemeClr>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lumMod val="75000"/>
                  <a:lumOff val="25000"/>
                </a:schemeClr>
              </a:solidFill>
              <a:effectLst/>
              <a:latin typeface="Century Gothic" pitchFamily="34" charset="0"/>
              <a:cs typeface="Arial" pitchFamily="34" charset="0"/>
            </a:endParaRPr>
          </a:p>
        </p:txBody>
      </p:sp>
      <p:sp>
        <p:nvSpPr>
          <p:cNvPr id="8" name="Rectangle 7"/>
          <p:cNvSpPr/>
          <p:nvPr/>
        </p:nvSpPr>
        <p:spPr>
          <a:xfrm>
            <a:off x="404048" y="3244572"/>
            <a:ext cx="8435152" cy="3216265"/>
          </a:xfrm>
          <a:prstGeom prst="rect">
            <a:avLst/>
          </a:prstGeom>
        </p:spPr>
        <p:txBody>
          <a:bodyPr wrap="square">
            <a:spAutoFit/>
          </a:bodyPr>
          <a:lstStyle/>
          <a:p>
            <a:pPr lvl="0" fontAlgn="base">
              <a:spcBef>
                <a:spcPts val="600"/>
              </a:spcBef>
              <a:spcAft>
                <a:spcPct val="0"/>
              </a:spcAft>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Employees may purchase a flat benefit amount of $10,000, $15,000 or $20,000.</a:t>
            </a:r>
          </a:p>
          <a:p>
            <a:pPr lvl="0" fontAlgn="base">
              <a:spcBef>
                <a:spcPts val="600"/>
              </a:spcBef>
              <a:spcAft>
                <a:spcPct val="0"/>
              </a:spcAft>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Spouses are eligible for up to 50% of the employee amount.  Child(ren) can be covered at 25% of the employee amount.</a:t>
            </a:r>
          </a:p>
          <a:p>
            <a:pPr lvl="0" fontAlgn="base">
              <a:spcBef>
                <a:spcPts val="600"/>
              </a:spcBef>
              <a:spcAft>
                <a:spcPct val="0"/>
              </a:spcAft>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Guaranteed Issue Amounts: $20,000 for employees, $10,000 for spouses, and any amount for child(ren).  This is the amount of coverage for which members are eligible at initial eligibility (new hire) without answering medical questions.</a:t>
            </a:r>
          </a:p>
          <a:p>
            <a:pPr lvl="0" fontAlgn="base">
              <a:spcBef>
                <a:spcPts val="600"/>
              </a:spcBef>
              <a:spcAft>
                <a:spcPct val="0"/>
              </a:spcAft>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The plan also includes a </a:t>
            </a:r>
            <a:r>
              <a:rPr lang="en-US" altLang="en-US" sz="1400" b="1" dirty="0">
                <a:solidFill>
                  <a:schemeClr val="accent1">
                    <a:lumMod val="75000"/>
                  </a:schemeClr>
                </a:solidFill>
                <a:latin typeface="Calibri" panose="020F0502020204030204" pitchFamily="34" charset="0"/>
                <a:cs typeface="Calibri" panose="020F0502020204030204" pitchFamily="34" charset="0"/>
              </a:rPr>
              <a:t>$50 Wellness Benefit</a:t>
            </a: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 Remember – you can double dip on </a:t>
            </a:r>
            <a:r>
              <a:rPr lang="en-US" altLang="en-US" sz="1400">
                <a:solidFill>
                  <a:schemeClr val="tx1">
                    <a:lumMod val="75000"/>
                    <a:lumOff val="25000"/>
                  </a:schemeClr>
                </a:solidFill>
                <a:latin typeface="Calibri" panose="020F0502020204030204" pitchFamily="34" charset="0"/>
                <a:cs typeface="Calibri" panose="020F0502020204030204" pitchFamily="34" charset="0"/>
              </a:rPr>
              <a:t>this benefit! </a:t>
            </a:r>
            <a:endParaRPr lang="en-US" altLang="en-US" sz="1400" dirty="0">
              <a:solidFill>
                <a:schemeClr val="tx1">
                  <a:lumMod val="75000"/>
                  <a:lumOff val="25000"/>
                </a:schemeClr>
              </a:solidFill>
              <a:latin typeface="Calibri" panose="020F0502020204030204" pitchFamily="34" charset="0"/>
              <a:cs typeface="Calibri" panose="020F0502020204030204" pitchFamily="34" charset="0"/>
            </a:endParaRPr>
          </a:p>
          <a:p>
            <a:pPr lvl="0" fontAlgn="base">
              <a:spcBef>
                <a:spcPts val="600"/>
              </a:spcBef>
              <a:spcAft>
                <a:spcPct val="0"/>
              </a:spcAft>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A </a:t>
            </a:r>
            <a:r>
              <a:rPr lang="en-US" altLang="en-US" sz="1400" b="1" dirty="0">
                <a:solidFill>
                  <a:schemeClr val="tx1">
                    <a:lumMod val="75000"/>
                    <a:lumOff val="25000"/>
                  </a:schemeClr>
                </a:solidFill>
                <a:latin typeface="Calibri" panose="020F0502020204030204" pitchFamily="34" charset="0"/>
                <a:cs typeface="Calibri" panose="020F0502020204030204" pitchFamily="34" charset="0"/>
              </a:rPr>
              <a:t>medical questionnaire known as Evidence of Insurability (EOI) </a:t>
            </a: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is required if you waive this benefit when it is first offered to you and decide to enroll later.  This form is also required if you are electing to increase your benefit amount. </a:t>
            </a:r>
          </a:p>
          <a:p>
            <a:pPr marL="285750" lvl="0" indent="-285750" fontAlgn="base">
              <a:spcBef>
                <a:spcPts val="600"/>
              </a:spcBef>
              <a:spcAft>
                <a:spcPct val="0"/>
              </a:spcAft>
              <a:buFont typeface="Arial" panose="020B0604020202020204" pitchFamily="34" charset="0"/>
              <a:buChar char="•"/>
            </a:pPr>
            <a:endParaRPr lang="en-US" altLang="en-US" sz="1400" dirty="0">
              <a:solidFill>
                <a:schemeClr val="tx1">
                  <a:lumMod val="75000"/>
                  <a:lumOff val="25000"/>
                </a:schemeClr>
              </a:solidFill>
              <a:latin typeface="Calibri" panose="020F0502020204030204" pitchFamily="34" charset="0"/>
              <a:cs typeface="Calibri" panose="020F0502020204030204" pitchFamily="34" charset="0"/>
            </a:endParaRPr>
          </a:p>
          <a:p>
            <a:pPr marL="285750" lvl="0" indent="-285750" fontAlgn="base">
              <a:spcBef>
                <a:spcPts val="600"/>
              </a:spcBef>
              <a:spcAft>
                <a:spcPct val="0"/>
              </a:spcAft>
              <a:buFont typeface="Arial" panose="020B0604020202020204" pitchFamily="34" charset="0"/>
              <a:buChar char="•"/>
            </a:pPr>
            <a:endParaRPr lang="en-US" altLang="en-US" sz="1400" dirty="0">
              <a:solidFill>
                <a:schemeClr val="tx1">
                  <a:lumMod val="75000"/>
                  <a:lumOff val="25000"/>
                </a:schemeClr>
              </a:solidFill>
              <a:latin typeface="Century Gothic" pitchFamily="34" charset="0"/>
              <a:cs typeface="Arial" pitchFamily="34" charset="0"/>
            </a:endParaRPr>
          </a:p>
        </p:txBody>
      </p:sp>
      <p:sp>
        <p:nvSpPr>
          <p:cNvPr id="9" name="TextBox 8"/>
          <p:cNvSpPr txBox="1"/>
          <p:nvPr/>
        </p:nvSpPr>
        <p:spPr>
          <a:xfrm>
            <a:off x="1524000" y="1922273"/>
            <a:ext cx="6096000" cy="1169551"/>
          </a:xfrm>
          <a:prstGeom prst="rect">
            <a:avLst/>
          </a:prstGeom>
          <a:noFill/>
        </p:spPr>
        <p:txBody>
          <a:bodyPr wrap="square" numCol="2" rtlCol="0">
            <a:spAutoFit/>
          </a:bodyPr>
          <a:lstStyle/>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Heart Attack</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Stroke</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End Stage Renal Failure</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Major Organ Failure</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Cancer</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Advanced Alzheimer’s</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ALS</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Parkinson’s</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Multiple Sclerosis</a:t>
            </a:r>
          </a:p>
          <a:p>
            <a:pPr marL="285750" indent="-285750">
              <a:buFont typeface="Arial" panose="020B0604020202020204" pitchFamily="34"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Cerebral Palsy</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88460"/>
            <a:ext cx="1307782" cy="385796"/>
          </a:xfrm>
          <a:prstGeom prst="rect">
            <a:avLst/>
          </a:prstGeom>
        </p:spPr>
      </p:pic>
      <p:sp>
        <p:nvSpPr>
          <p:cNvPr id="2" name="TextBox 1"/>
          <p:cNvSpPr txBox="1"/>
          <p:nvPr/>
        </p:nvSpPr>
        <p:spPr>
          <a:xfrm>
            <a:off x="404048" y="1614496"/>
            <a:ext cx="5029200" cy="307777"/>
          </a:xfrm>
          <a:prstGeom prst="rect">
            <a:avLst/>
          </a:prstGeom>
          <a:noFill/>
        </p:spPr>
        <p:txBody>
          <a:bodyPr wrap="square" rtlCol="0">
            <a:spAutoFit/>
          </a:bodyPr>
          <a:lstStyle/>
          <a:p>
            <a:pPr lvl="0" fontAlgn="base">
              <a:spcBef>
                <a:spcPct val="0"/>
              </a:spcBef>
              <a:spcAft>
                <a:spcPct val="0"/>
              </a:spcAft>
            </a:pPr>
            <a:r>
              <a:rPr lang="en-US" altLang="en-US" sz="1400" b="1" dirty="0">
                <a:solidFill>
                  <a:schemeClr val="tx1">
                    <a:lumMod val="75000"/>
                    <a:lumOff val="25000"/>
                  </a:schemeClr>
                </a:solidFill>
                <a:latin typeface="Calibri" panose="020F0502020204030204" pitchFamily="34" charset="0"/>
                <a:cs typeface="Calibri" panose="020F0502020204030204" pitchFamily="34" charset="0"/>
              </a:rPr>
              <a:t>Coverage for 19 conditions including:</a:t>
            </a: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1270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6388420" y="228601"/>
            <a:ext cx="2603180" cy="609599"/>
          </a:xfrm>
        </p:spPr>
        <p:txBody>
          <a:bodyPr/>
          <a:lstStyle/>
          <a:p>
            <a:pPr algn="ctr"/>
            <a:r>
              <a:rPr lang="en-US" altLang="en-US" sz="2400" dirty="0">
                <a:latin typeface="Calibri" panose="020F0502020204030204" pitchFamily="34" charset="0"/>
                <a:cs typeface="Calibri" panose="020F0502020204030204" pitchFamily="34" charset="0"/>
              </a:rPr>
              <a:t>Hospital Care</a:t>
            </a:r>
          </a:p>
        </p:txBody>
      </p:sp>
      <p:sp>
        <p:nvSpPr>
          <p:cNvPr id="5" name="Slide Number Placeholder 4"/>
          <p:cNvSpPr>
            <a:spLocks noGrp="1"/>
          </p:cNvSpPr>
          <p:nvPr>
            <p:ph type="sldNum" sz="quarter" idx="4294967295"/>
          </p:nvPr>
        </p:nvSpPr>
        <p:spPr>
          <a:xfrm>
            <a:off x="8686800" y="6553200"/>
            <a:ext cx="533400" cy="200025"/>
          </a:xfrm>
          <a:prstGeom prst="rect">
            <a:avLst/>
          </a:prstGeom>
        </p:spPr>
        <p:txBody>
          <a:bodyPr/>
          <a:lstStyle/>
          <a:p>
            <a:pPr>
              <a:defRPr/>
            </a:pPr>
            <a:fld id="{2D36C901-8699-4167-8344-FF950CC3A451}" type="slidenum">
              <a:rPr>
                <a:solidFill>
                  <a:schemeClr val="bg1"/>
                </a:solidFill>
              </a:rPr>
              <a:pPr>
                <a:defRPr/>
              </a:pPr>
              <a:t>16</a:t>
            </a:fld>
            <a:endParaRPr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81000"/>
            <a:ext cx="1307782" cy="385796"/>
          </a:xfrm>
          <a:prstGeom prst="rect">
            <a:avLst/>
          </a:prstGeom>
        </p:spPr>
      </p:pic>
      <p:sp>
        <p:nvSpPr>
          <p:cNvPr id="4" name="TextBox 3">
            <a:extLst>
              <a:ext uri="{FF2B5EF4-FFF2-40B4-BE49-F238E27FC236}">
                <a16:creationId xmlns:a16="http://schemas.microsoft.com/office/drawing/2014/main" id="{3C144535-657F-49E8-8A19-E635F37336B4}"/>
              </a:ext>
            </a:extLst>
          </p:cNvPr>
          <p:cNvSpPr txBox="1"/>
          <p:nvPr/>
        </p:nvSpPr>
        <p:spPr>
          <a:xfrm>
            <a:off x="3269610" y="1441009"/>
            <a:ext cx="5410200" cy="4524315"/>
          </a:xfrm>
          <a:prstGeom prst="rect">
            <a:avLst/>
          </a:prstGeom>
          <a:noFill/>
        </p:spPr>
        <p:txBody>
          <a:bodyPr wrap="square" rtlCol="0">
            <a:spAutoFit/>
          </a:bodyPr>
          <a:lstStyle/>
          <a:p>
            <a:r>
              <a:rPr lang="en-US" sz="1600" dirty="0">
                <a:solidFill>
                  <a:schemeClr val="tx1">
                    <a:lumMod val="75000"/>
                    <a:lumOff val="25000"/>
                  </a:schemeClr>
                </a:solidFill>
              </a:rPr>
              <a:t>Cigna’s Hospital Care plan provides you with additional financial protection for out-of-pocket expenses associated with a hospital stay.  </a:t>
            </a:r>
          </a:p>
          <a:p>
            <a:r>
              <a:rPr lang="en-US" sz="1600" dirty="0">
                <a:solidFill>
                  <a:schemeClr val="tx1">
                    <a:lumMod val="75000"/>
                    <a:lumOff val="25000"/>
                  </a:schemeClr>
                </a:solidFill>
              </a:rPr>
              <a:t> </a:t>
            </a:r>
          </a:p>
          <a:p>
            <a:r>
              <a:rPr lang="en-US" sz="1600" dirty="0">
                <a:solidFill>
                  <a:schemeClr val="tx1">
                    <a:lumMod val="75000"/>
                    <a:lumOff val="25000"/>
                  </a:schemeClr>
                </a:solidFill>
              </a:rPr>
              <a:t>The plan pays a Hospital Admission benefit of $1,000.  Maximum of one benefit per calendar year per covered person.  </a:t>
            </a:r>
          </a:p>
          <a:p>
            <a:endParaRPr lang="en-US" sz="1600" dirty="0">
              <a:solidFill>
                <a:schemeClr val="tx1">
                  <a:lumMod val="75000"/>
                  <a:lumOff val="25000"/>
                </a:schemeClr>
              </a:solidFill>
            </a:endParaRPr>
          </a:p>
          <a:p>
            <a:r>
              <a:rPr lang="en-US" sz="1600" dirty="0">
                <a:solidFill>
                  <a:schemeClr val="tx1">
                    <a:lumMod val="75000"/>
                    <a:lumOff val="25000"/>
                  </a:schemeClr>
                </a:solidFill>
              </a:rPr>
              <a:t>Then, there’s a $100 per day Hospital Stay benefit.  Limited to 30 days.</a:t>
            </a:r>
          </a:p>
          <a:p>
            <a:r>
              <a:rPr lang="en-US" sz="1600" dirty="0">
                <a:solidFill>
                  <a:schemeClr val="tx1">
                    <a:lumMod val="75000"/>
                    <a:lumOff val="25000"/>
                  </a:schemeClr>
                </a:solidFill>
              </a:rPr>
              <a:t> </a:t>
            </a:r>
          </a:p>
          <a:p>
            <a:r>
              <a:rPr lang="en-US" sz="1600" dirty="0">
                <a:solidFill>
                  <a:schemeClr val="tx1">
                    <a:lumMod val="75000"/>
                    <a:lumOff val="25000"/>
                  </a:schemeClr>
                </a:solidFill>
              </a:rPr>
              <a:t>Additional benefits for ICU admission and stay. </a:t>
            </a:r>
          </a:p>
          <a:p>
            <a:endParaRPr lang="en-US" sz="1600" dirty="0">
              <a:solidFill>
                <a:schemeClr val="tx1">
                  <a:lumMod val="75000"/>
                  <a:lumOff val="25000"/>
                </a:schemeClr>
              </a:solidFill>
            </a:endParaRPr>
          </a:p>
          <a:p>
            <a:r>
              <a:rPr lang="en-US" sz="1600" dirty="0">
                <a:solidFill>
                  <a:schemeClr val="tx1">
                    <a:lumMod val="75000"/>
                    <a:lumOff val="25000"/>
                  </a:schemeClr>
                </a:solidFill>
              </a:rPr>
              <a:t>Also included is a </a:t>
            </a:r>
            <a:r>
              <a:rPr lang="en-US" sz="1600" b="1" dirty="0">
                <a:solidFill>
                  <a:schemeClr val="accent1">
                    <a:lumMod val="75000"/>
                  </a:schemeClr>
                </a:solidFill>
              </a:rPr>
              <a:t>$50 Wellness Benefit</a:t>
            </a:r>
            <a:r>
              <a:rPr lang="en-US" sz="1600" dirty="0">
                <a:solidFill>
                  <a:schemeClr val="tx1">
                    <a:lumMod val="75000"/>
                    <a:lumOff val="25000"/>
                  </a:schemeClr>
                </a:solidFill>
              </a:rPr>
              <a:t>. This benefit is payable once per calendar year per covered person just for completing your annual health screening. That’s right – Cigna wants to pay you for having your free preventive care screening or COVID-19 immunization completed!</a:t>
            </a:r>
          </a:p>
        </p:txBody>
      </p:sp>
      <p:pic>
        <p:nvPicPr>
          <p:cNvPr id="4098" name="Picture 2">
            <a:extLst>
              <a:ext uri="{FF2B5EF4-FFF2-40B4-BE49-F238E27FC236}">
                <a16:creationId xmlns:a16="http://schemas.microsoft.com/office/drawing/2014/main" id="{F85F3D39-728C-2A58-75B8-9A1631F2CD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647220" cy="397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5D99"/>
                </a:solidFill>
                <a:miter lim="800000"/>
                <a:headEnd/>
                <a:tailEnd/>
              </a14:hiddenLine>
            </a:ext>
            <a:ext uri="{AF507438-7753-43E0-B8FC-AC1667EBCBE1}">
              <a14:hiddenEffects xmlns:a14="http://schemas.microsoft.com/office/drawing/2010/main">
                <a:effectLst>
                  <a:outerShdw dist="35921" dir="2700000" algn="ctr" rotWithShape="0">
                    <a:srgbClr val="DEDEDE"/>
                  </a:outerShdw>
                </a:effectLst>
              </a14:hiddenEffects>
            </a:ext>
          </a:extLst>
        </p:spPr>
      </p:pic>
    </p:spTree>
    <p:extLst>
      <p:ext uri="{BB962C8B-B14F-4D97-AF65-F5344CB8AC3E}">
        <p14:creationId xmlns:p14="http://schemas.microsoft.com/office/powerpoint/2010/main" val="4084325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4267200" y="228601"/>
            <a:ext cx="4724400" cy="609599"/>
          </a:xfrm>
        </p:spPr>
        <p:txBody>
          <a:bodyPr/>
          <a:lstStyle/>
          <a:p>
            <a:pPr algn="ctr"/>
            <a:r>
              <a:rPr lang="en-US" altLang="en-US" sz="2400" dirty="0">
                <a:latin typeface="Calibri" panose="020F0502020204030204" pitchFamily="34" charset="0"/>
                <a:cs typeface="Calibri" panose="020F0502020204030204" pitchFamily="34" charset="0"/>
              </a:rPr>
              <a:t>Universal Life and Long-Term Care</a:t>
            </a:r>
          </a:p>
        </p:txBody>
      </p:sp>
      <p:sp>
        <p:nvSpPr>
          <p:cNvPr id="5" name="Slide Number Placeholder 4"/>
          <p:cNvSpPr>
            <a:spLocks noGrp="1"/>
          </p:cNvSpPr>
          <p:nvPr>
            <p:ph type="sldNum" sz="quarter" idx="4294967295"/>
          </p:nvPr>
        </p:nvSpPr>
        <p:spPr>
          <a:xfrm>
            <a:off x="8686800" y="6553200"/>
            <a:ext cx="533400" cy="200025"/>
          </a:xfrm>
          <a:prstGeom prst="rect">
            <a:avLst/>
          </a:prstGeom>
        </p:spPr>
        <p:txBody>
          <a:bodyPr/>
          <a:lstStyle/>
          <a:p>
            <a:pPr>
              <a:defRPr/>
            </a:pPr>
            <a:fld id="{2D36C901-8699-4167-8344-FF950CC3A451}" type="slidenum">
              <a:rPr>
                <a:solidFill>
                  <a:schemeClr val="bg1"/>
                </a:solidFill>
              </a:rPr>
              <a:pPr>
                <a:defRPr/>
              </a:pPr>
              <a:t>17</a:t>
            </a:fld>
            <a:endParaRPr dirty="0">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4638"/>
            <a:ext cx="1788159" cy="609599"/>
          </a:xfrm>
          <a:prstGeom prst="rect">
            <a:avLst/>
          </a:prstGeom>
        </p:spPr>
      </p:pic>
      <p:sp>
        <p:nvSpPr>
          <p:cNvPr id="6" name="Rectangle 5"/>
          <p:cNvSpPr/>
          <p:nvPr/>
        </p:nvSpPr>
        <p:spPr>
          <a:xfrm>
            <a:off x="370367" y="2557731"/>
            <a:ext cx="5039833" cy="2569934"/>
          </a:xfrm>
          <a:prstGeom prst="rect">
            <a:avLst/>
          </a:prstGeom>
        </p:spPr>
        <p:txBody>
          <a:bodyPr wrap="square">
            <a:spAutoFit/>
          </a:bodyPr>
          <a:lstStyle/>
          <a:p>
            <a:pPr marL="285750" indent="-285750" fontAlgn="base">
              <a:spcBef>
                <a:spcPts val="600"/>
              </a:spcBef>
              <a:spcAft>
                <a:spcPct val="0"/>
              </a:spcAft>
              <a:buFont typeface="Arial" panose="020B0604020202020204" pitchFamily="34" charset="0"/>
              <a:buChar char="•"/>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Includes a Long-Term Care Rider that will pay up to $3,000 a month for 50 months for a total of $150,000 in benefits.</a:t>
            </a:r>
          </a:p>
          <a:p>
            <a:pPr marL="285750" lvl="0" indent="-285750" fontAlgn="base">
              <a:spcBef>
                <a:spcPts val="600"/>
              </a:spcBef>
              <a:spcAft>
                <a:spcPct val="0"/>
              </a:spcAft>
              <a:buFont typeface="Arial" panose="020B0604020202020204" pitchFamily="34" charset="0"/>
              <a:buChar char="•"/>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Tobacco and Non-Tobacco Rates</a:t>
            </a:r>
          </a:p>
          <a:p>
            <a:pPr marL="285750" lvl="0" indent="-285750" fontAlgn="base">
              <a:spcBef>
                <a:spcPts val="600"/>
              </a:spcBef>
              <a:spcAft>
                <a:spcPct val="0"/>
              </a:spcAft>
              <a:buFont typeface="Arial" panose="020B0604020202020204" pitchFamily="34" charset="0"/>
              <a:buChar char="•"/>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30 day waiting period after the effective date for sickness</a:t>
            </a:r>
          </a:p>
          <a:p>
            <a:pPr marL="285750" lvl="0" indent="-285750" fontAlgn="base">
              <a:spcBef>
                <a:spcPts val="600"/>
              </a:spcBef>
              <a:spcAft>
                <a:spcPct val="0"/>
              </a:spcAft>
              <a:buFont typeface="Arial" panose="020B0604020202020204" pitchFamily="34" charset="0"/>
              <a:buChar char="•"/>
            </a:pPr>
            <a:r>
              <a:rPr lang="en-US" altLang="en-US" sz="1400" dirty="0">
                <a:solidFill>
                  <a:schemeClr val="tx1">
                    <a:lumMod val="75000"/>
                    <a:lumOff val="25000"/>
                  </a:schemeClr>
                </a:solidFill>
                <a:latin typeface="Calibri" panose="020F0502020204030204" pitchFamily="34" charset="0"/>
                <a:cs typeface="Calibri" panose="020F0502020204030204" pitchFamily="34" charset="0"/>
              </a:rPr>
              <a:t>No physical or blood work required</a:t>
            </a:r>
          </a:p>
          <a:p>
            <a:pPr lvl="0" fontAlgn="base">
              <a:spcBef>
                <a:spcPts val="600"/>
              </a:spcBef>
              <a:spcAft>
                <a:spcPct val="0"/>
              </a:spcAft>
            </a:pPr>
            <a:endParaRPr lang="en-US" altLang="en-US" sz="1400" dirty="0">
              <a:solidFill>
                <a:schemeClr val="tx1">
                  <a:lumMod val="75000"/>
                  <a:lumOff val="25000"/>
                </a:schemeClr>
              </a:solidFill>
              <a:latin typeface="Calibri" panose="020F0502020204030204" pitchFamily="34" charset="0"/>
              <a:cs typeface="Calibri" panose="020F0502020204030204" pitchFamily="34" charset="0"/>
            </a:endParaRPr>
          </a:p>
          <a:p>
            <a:pPr lvl="0" fontAlgn="base">
              <a:spcBef>
                <a:spcPts val="600"/>
              </a:spcBef>
              <a:spcAft>
                <a:spcPct val="0"/>
              </a:spcAft>
            </a:pPr>
            <a:r>
              <a:rPr lang="en-US" altLang="en-US" sz="1400" dirty="0">
                <a:solidFill>
                  <a:schemeClr val="accent1">
                    <a:lumMod val="75000"/>
                  </a:schemeClr>
                </a:solidFill>
                <a:latin typeface="Calibri" panose="020F0502020204030204" pitchFamily="34" charset="0"/>
                <a:cs typeface="Calibri" panose="020F0502020204030204" pitchFamily="34" charset="0"/>
              </a:rPr>
              <a:t>To enroll, please download the paper application from the ADP system and submit to Human Resources.</a:t>
            </a:r>
          </a:p>
          <a:p>
            <a:pPr marL="285750" lvl="0" indent="-285750" fontAlgn="base">
              <a:spcBef>
                <a:spcPts val="600"/>
              </a:spcBef>
              <a:spcAft>
                <a:spcPct val="0"/>
              </a:spcAft>
              <a:buFont typeface="Arial" panose="020B0604020202020204" pitchFamily="34" charset="0"/>
              <a:buChar char="•"/>
            </a:pPr>
            <a:endParaRPr lang="en-US" altLang="en-US" sz="1400" dirty="0">
              <a:solidFill>
                <a:schemeClr val="tx1">
                  <a:lumMod val="75000"/>
                  <a:lumOff val="25000"/>
                </a:schemeClr>
              </a:solidFill>
              <a:latin typeface="Century Gothic"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61077535"/>
              </p:ext>
            </p:extLst>
          </p:nvPr>
        </p:nvGraphicFramePr>
        <p:xfrm>
          <a:off x="925031" y="1253837"/>
          <a:ext cx="7467600" cy="914400"/>
        </p:xfrm>
        <a:graphic>
          <a:graphicData uri="http://schemas.openxmlformats.org/drawingml/2006/table">
            <a:tbl>
              <a:tblPr/>
              <a:tblGrid>
                <a:gridCol w="2987040">
                  <a:extLst>
                    <a:ext uri="{9D8B030D-6E8A-4147-A177-3AD203B41FA5}">
                      <a16:colId xmlns:a16="http://schemas.microsoft.com/office/drawing/2014/main" val="20000"/>
                    </a:ext>
                  </a:extLst>
                </a:gridCol>
                <a:gridCol w="212109">
                  <a:extLst>
                    <a:ext uri="{9D8B030D-6E8A-4147-A177-3AD203B41FA5}">
                      <a16:colId xmlns:a16="http://schemas.microsoft.com/office/drawing/2014/main" val="20001"/>
                    </a:ext>
                  </a:extLst>
                </a:gridCol>
                <a:gridCol w="4268451">
                  <a:extLst>
                    <a:ext uri="{9D8B030D-6E8A-4147-A177-3AD203B41FA5}">
                      <a16:colId xmlns:a16="http://schemas.microsoft.com/office/drawing/2014/main" val="20002"/>
                    </a:ext>
                  </a:extLst>
                </a:gridCol>
              </a:tblGrid>
              <a:tr h="304800">
                <a:tc>
                  <a:txBody>
                    <a:bodyPr/>
                    <a:lstStyle/>
                    <a:p>
                      <a:pPr algn="l" fontAlgn="ctr"/>
                      <a:r>
                        <a:rPr lang="en-US" sz="1400" b="1" i="0" u="none" strike="noStrike" dirty="0">
                          <a:effectLst/>
                          <a:latin typeface="Calibri" panose="020F0502020204030204" pitchFamily="34" charset="0"/>
                          <a:cs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400" b="1" i="0" u="none" strike="noStrike">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400" b="1" i="0" u="none" strike="noStrike" dirty="0">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04800">
                <a:tc>
                  <a:txBody>
                    <a:bodyPr/>
                    <a:lstStyle/>
                    <a:p>
                      <a:pPr algn="l"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Employee</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Up to $75,000</a:t>
                      </a:r>
                    </a:p>
                  </a:txBody>
                  <a:tcPr marL="9525" marR="9525" marT="9525"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1"/>
                  </a:ext>
                </a:extLst>
              </a:tr>
              <a:tr h="304800">
                <a:tc>
                  <a:txBody>
                    <a:bodyPr/>
                    <a:lstStyle/>
                    <a:p>
                      <a:pPr algn="l" fontAlgn="ctr"/>
                      <a:r>
                        <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rPr>
                        <a:t>Spouse</a:t>
                      </a:r>
                    </a:p>
                  </a:txBody>
                  <a:tcPr marL="9525" marR="9525" marT="9525" marB="0" anchor="ctr">
                    <a:lnL>
                      <a:noFill/>
                    </a:lnL>
                    <a:lnR>
                      <a:noFill/>
                    </a:lnR>
                    <a:lnT>
                      <a:noFill/>
                    </a:lnT>
                    <a:lnB>
                      <a:noFill/>
                    </a:lnB>
                  </a:tcPr>
                </a:tc>
                <a:tc>
                  <a:txBody>
                    <a:bodyPr/>
                    <a:lstStyle/>
                    <a:p>
                      <a:pPr algn="l" fontAlgn="ct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Up to $15,000</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bl>
          </a:graphicData>
        </a:graphic>
      </p:graphicFrame>
      <p:pic>
        <p:nvPicPr>
          <p:cNvPr id="2" name="Picture 2">
            <a:extLst>
              <a:ext uri="{FF2B5EF4-FFF2-40B4-BE49-F238E27FC236}">
                <a16:creationId xmlns:a16="http://schemas.microsoft.com/office/drawing/2014/main" id="{59448516-1468-4228-9887-E27394C0C3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072536" y="2557731"/>
            <a:ext cx="2628441" cy="3603894"/>
          </a:xfrm>
          <a:prstGeom prst="rect">
            <a:avLst/>
          </a:prstGeom>
          <a:noFill/>
          <a:ln>
            <a:noFill/>
          </a:ln>
          <a:effectLst/>
          <a:extLst>
            <a:ext uri="{909E8E84-426E-40DD-AFC4-6F175D3DCCD1}">
              <a14:hiddenFill xmlns:a14="http://schemas.microsoft.com/office/drawing/2010/main">
                <a:solidFill>
                  <a:srgbClr val="005C98"/>
                </a:solidFill>
              </a14:hiddenFill>
            </a:ext>
            <a:ext uri="{91240B29-F687-4F45-9708-019B960494DF}">
              <a14:hiddenLine xmlns:a14="http://schemas.microsoft.com/office/drawing/2010/main" w="2540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pic>
    </p:spTree>
    <p:extLst>
      <p:ext uri="{BB962C8B-B14F-4D97-AF65-F5344CB8AC3E}">
        <p14:creationId xmlns:p14="http://schemas.microsoft.com/office/powerpoint/2010/main" val="404840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6172200" y="228601"/>
            <a:ext cx="2819400" cy="609599"/>
          </a:xfrm>
        </p:spPr>
        <p:txBody>
          <a:bodyPr/>
          <a:lstStyle/>
          <a:p>
            <a:pPr algn="ctr"/>
            <a:r>
              <a:rPr lang="en-US" altLang="en-US" sz="2400" dirty="0">
                <a:latin typeface="Calibri" panose="020F0502020204030204" pitchFamily="34" charset="0"/>
                <a:cs typeface="Calibri" panose="020F0502020204030204" pitchFamily="34" charset="0"/>
              </a:rPr>
              <a:t>Long Term Care</a:t>
            </a:r>
          </a:p>
        </p:txBody>
      </p:sp>
      <p:sp>
        <p:nvSpPr>
          <p:cNvPr id="5" name="Slide Number Placeholder 4"/>
          <p:cNvSpPr>
            <a:spLocks noGrp="1"/>
          </p:cNvSpPr>
          <p:nvPr>
            <p:ph type="sldNum" sz="quarter" idx="4294967295"/>
          </p:nvPr>
        </p:nvSpPr>
        <p:spPr>
          <a:xfrm>
            <a:off x="8686800" y="6553200"/>
            <a:ext cx="533400" cy="200025"/>
          </a:xfrm>
          <a:prstGeom prst="rect">
            <a:avLst/>
          </a:prstGeom>
        </p:spPr>
        <p:txBody>
          <a:bodyPr/>
          <a:lstStyle/>
          <a:p>
            <a:pPr>
              <a:defRPr/>
            </a:pPr>
            <a:fld id="{2D36C901-8699-4167-8344-FF950CC3A451}" type="slidenum">
              <a:rPr>
                <a:solidFill>
                  <a:schemeClr val="bg1"/>
                </a:solidFill>
              </a:rPr>
              <a:pPr>
                <a:defRPr/>
              </a:pPr>
              <a:t>18</a:t>
            </a:fld>
            <a:endParaRPr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66700"/>
            <a:ext cx="1047902" cy="457200"/>
          </a:xfrm>
          <a:prstGeom prst="rect">
            <a:avLst/>
          </a:prstGeom>
        </p:spPr>
      </p:pic>
      <p:sp>
        <p:nvSpPr>
          <p:cNvPr id="3" name="Rectangle 2"/>
          <p:cNvSpPr/>
          <p:nvPr/>
        </p:nvSpPr>
        <p:spPr>
          <a:xfrm>
            <a:off x="685800" y="1066800"/>
            <a:ext cx="7848600" cy="738664"/>
          </a:xfrm>
          <a:prstGeom prst="rect">
            <a:avLst/>
          </a:prstGeom>
        </p:spPr>
        <p:txBody>
          <a:bodyPr wrap="square">
            <a:spAutoFit/>
          </a:bodyPr>
          <a:lstStyle/>
          <a:p>
            <a:r>
              <a:rPr lang="en-US" sz="1400" b="1" dirty="0">
                <a:solidFill>
                  <a:schemeClr val="tx1">
                    <a:lumMod val="75000"/>
                    <a:lumOff val="25000"/>
                  </a:schemeClr>
                </a:solidFill>
                <a:latin typeface="Calibri" panose="020F0502020204030204" pitchFamily="34" charset="0"/>
                <a:cs typeface="Calibri" panose="020F0502020204030204" pitchFamily="34" charset="0"/>
              </a:rPr>
              <a:t>Long Term Care provides coverage for you </a:t>
            </a:r>
            <a:r>
              <a:rPr lang="en-US" sz="1400" dirty="0">
                <a:solidFill>
                  <a:schemeClr val="tx1">
                    <a:lumMod val="75000"/>
                    <a:lumOff val="25000"/>
                  </a:schemeClr>
                </a:solidFill>
                <a:latin typeface="Calibri" panose="020F0502020204030204" pitchFamily="34" charset="0"/>
                <a:cs typeface="Calibri" panose="020F0502020204030204" pitchFamily="34" charset="0"/>
              </a:rPr>
              <a:t>if you couldn't independently perform the basic activities of daily living: bathing, dressing, using the toilet, transferring from one location to another, continence and eating, or if you suffered severe cognitive impairment from a condition such as Alzheimer's disease.</a:t>
            </a:r>
          </a:p>
        </p:txBody>
      </p:sp>
      <p:sp>
        <p:nvSpPr>
          <p:cNvPr id="4" name="Rectangle 3"/>
          <p:cNvSpPr/>
          <p:nvPr/>
        </p:nvSpPr>
        <p:spPr>
          <a:xfrm>
            <a:off x="685800" y="4252318"/>
            <a:ext cx="8210702" cy="1600438"/>
          </a:xfrm>
          <a:prstGeom prst="rect">
            <a:avLst/>
          </a:prstGeom>
          <a:ln>
            <a:solidFill>
              <a:schemeClr val="tx1"/>
            </a:solidFill>
          </a:ln>
        </p:spPr>
        <p:txBody>
          <a:bodyPr wrap="square">
            <a:spAutoFit/>
          </a:bodyPr>
          <a:lstStyle/>
          <a:p>
            <a:r>
              <a:rPr lang="en-US" sz="1400" b="1" dirty="0">
                <a:solidFill>
                  <a:schemeClr val="tx1">
                    <a:lumMod val="75000"/>
                    <a:lumOff val="25000"/>
                  </a:schemeClr>
                </a:solidFill>
                <a:latin typeface="Calibri" panose="020F0502020204030204" pitchFamily="34" charset="0"/>
                <a:cs typeface="Calibri" panose="020F0502020204030204" pitchFamily="34" charset="0"/>
              </a:rPr>
              <a:t>Won't my other insurance pay for long term care?</a:t>
            </a:r>
            <a:br>
              <a:rPr lang="en-US" sz="1400" dirty="0">
                <a:solidFill>
                  <a:schemeClr val="tx1">
                    <a:lumMod val="75000"/>
                    <a:lumOff val="25000"/>
                  </a:schemeClr>
                </a:solidFill>
                <a:latin typeface="Calibri" panose="020F0502020204030204" pitchFamily="34" charset="0"/>
                <a:cs typeface="Calibri" panose="020F0502020204030204" pitchFamily="34" charset="0"/>
              </a:rPr>
            </a:b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r>
              <a:rPr lang="en-US" sz="1400" b="1" dirty="0">
                <a:solidFill>
                  <a:schemeClr val="tx1">
                    <a:lumMod val="75000"/>
                    <a:lumOff val="25000"/>
                  </a:schemeClr>
                </a:solidFill>
                <a:latin typeface="Calibri" panose="020F0502020204030204" pitchFamily="34" charset="0"/>
                <a:cs typeface="Calibri" panose="020F0502020204030204" pitchFamily="34" charset="0"/>
              </a:rPr>
              <a:t>Unfortunately, no.</a:t>
            </a:r>
            <a:r>
              <a:rPr lang="en-US" sz="1400" dirty="0">
                <a:solidFill>
                  <a:schemeClr val="tx1">
                    <a:lumMod val="75000"/>
                    <a:lumOff val="25000"/>
                  </a:schemeClr>
                </a:solidFill>
                <a:latin typeface="Calibri" panose="020F0502020204030204" pitchFamily="34" charset="0"/>
                <a:cs typeface="Calibri" panose="020F0502020204030204" pitchFamily="34" charset="0"/>
              </a:rPr>
              <a:t> Medical insurance and Medicare are designed to pay for specific care for acute conditions — not for long term help with daily living.  Medicaid only helps with long term care expenses after you have depleted virtually all of your assets. </a:t>
            </a:r>
          </a:p>
          <a:p>
            <a:endParaRPr lang="en-US" sz="1400" dirty="0">
              <a:latin typeface="Calibri" panose="020F0502020204030204" pitchFamily="34" charset="0"/>
              <a:cs typeface="Calibri" panose="020F0502020204030204" pitchFamily="34" charset="0"/>
            </a:endParaRPr>
          </a:p>
          <a:p>
            <a:r>
              <a:rPr lang="en-US" sz="1400" dirty="0">
                <a:solidFill>
                  <a:schemeClr val="accent1">
                    <a:lumMod val="75000"/>
                  </a:schemeClr>
                </a:solidFill>
                <a:latin typeface="Calibri" panose="020F0502020204030204" pitchFamily="34" charset="0"/>
                <a:cs typeface="Calibri" panose="020F0502020204030204" pitchFamily="34" charset="0"/>
              </a:rPr>
              <a:t>Life University pays $25 per month towards the cost of Employee Only coverage.</a:t>
            </a:r>
          </a:p>
        </p:txBody>
      </p:sp>
      <p:sp>
        <p:nvSpPr>
          <p:cNvPr id="6" name="TextBox 5"/>
          <p:cNvSpPr txBox="1"/>
          <p:nvPr/>
        </p:nvSpPr>
        <p:spPr>
          <a:xfrm>
            <a:off x="668079" y="1914704"/>
            <a:ext cx="7772400" cy="2031325"/>
          </a:xfrm>
          <a:prstGeom prst="rect">
            <a:avLst/>
          </a:prstGeom>
          <a:noFill/>
        </p:spPr>
        <p:txBody>
          <a:bodyPr wrap="square" rtlCol="0">
            <a:sp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Elect up to $8,000 and a Facility Benefit Duration of 3 or 6 years.  </a:t>
            </a:r>
          </a:p>
          <a:p>
            <a:r>
              <a:rPr lang="en-US" sz="1400" dirty="0">
                <a:solidFill>
                  <a:schemeClr val="tx1">
                    <a:lumMod val="75000"/>
                    <a:lumOff val="25000"/>
                  </a:schemeClr>
                </a:solidFill>
                <a:latin typeface="Calibri" panose="020F0502020204030204" pitchFamily="34" charset="0"/>
                <a:cs typeface="Calibri" panose="020F0502020204030204" pitchFamily="34" charset="0"/>
              </a:rPr>
              <a:t>Evidence of Insurability (EOI) form required for Employees if you did not apply during initial eligibility or are increasing your benefit amount.  Spouses and all family members must compete the Benefit Election Form and the EOI form for approval</a:t>
            </a:r>
            <a:r>
              <a:rPr lang="en-US" dirty="0">
                <a:solidFill>
                  <a:schemeClr val="tx1">
                    <a:lumMod val="75000"/>
                    <a:lumOff val="25000"/>
                  </a:schemeClr>
                </a:solidFill>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Please review and enroll through the website at: </a:t>
            </a:r>
            <a:r>
              <a:rPr lang="en-US" sz="1600" u="sng" dirty="0">
                <a:latin typeface="Calibri" panose="020F0502020204030204" pitchFamily="34" charset="0"/>
                <a:cs typeface="Calibri" panose="020F0502020204030204" pitchFamily="34" charset="0"/>
                <a:hlinkClick r:id="rId4"/>
              </a:rPr>
              <a:t>http://</a:t>
            </a:r>
            <a:r>
              <a:rPr lang="en-US" sz="1600" dirty="0">
                <a:latin typeface="Calibri" panose="020F0502020204030204" pitchFamily="34" charset="0"/>
                <a:cs typeface="Calibri" panose="020F0502020204030204" pitchFamily="34" charset="0"/>
                <a:hlinkClick r:id="rId4"/>
              </a:rPr>
              <a:t>unuminfo.com/LifeUniversity/index.aspx</a:t>
            </a:r>
            <a:r>
              <a:rPr lang="en-US" sz="1600" dirty="0">
                <a:latin typeface="Calibri" panose="020F0502020204030204" pitchFamily="34" charset="0"/>
                <a:cs typeface="Calibri" panose="020F0502020204030204" pitchFamily="34" charset="0"/>
              </a:rPr>
              <a:t> </a:t>
            </a:r>
            <a:r>
              <a:rPr lang="en-US" sz="1600" dirty="0">
                <a:solidFill>
                  <a:schemeClr val="tx1">
                    <a:lumMod val="75000"/>
                    <a:lumOff val="25000"/>
                  </a:schemeClr>
                </a:solidFill>
                <a:latin typeface="Calibri" panose="020F0502020204030204" pitchFamily="34" charset="0"/>
                <a:cs typeface="Calibri" panose="020F0502020204030204" pitchFamily="34" charset="0"/>
              </a:rPr>
              <a:t>for</a:t>
            </a:r>
            <a:r>
              <a:rPr lang="en-US" sz="1600" dirty="0">
                <a:latin typeface="Calibri" panose="020F0502020204030204" pitchFamily="34" charset="0"/>
                <a:cs typeface="Calibri" panose="020F0502020204030204" pitchFamily="34" charset="0"/>
              </a:rPr>
              <a:t> </a:t>
            </a:r>
            <a:r>
              <a:rPr lang="en-US" sz="1600" dirty="0">
                <a:solidFill>
                  <a:schemeClr val="tx1">
                    <a:lumMod val="75000"/>
                    <a:lumOff val="25000"/>
                  </a:schemeClr>
                </a:solidFill>
                <a:latin typeface="Calibri" panose="020F0502020204030204" pitchFamily="34" charset="0"/>
                <a:cs typeface="Calibri" panose="020F0502020204030204" pitchFamily="34" charset="0"/>
              </a:rPr>
              <a:t>additional information or you may contact UNUM at 800-227-4165.</a:t>
            </a:r>
          </a:p>
        </p:txBody>
      </p:sp>
    </p:spTree>
    <p:extLst>
      <p:ext uri="{BB962C8B-B14F-4D97-AF65-F5344CB8AC3E}">
        <p14:creationId xmlns:p14="http://schemas.microsoft.com/office/powerpoint/2010/main" val="631837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p:txBody>
          <a:bodyPr>
            <a:normAutofit/>
          </a:bodyPr>
          <a:lstStyle/>
          <a:p>
            <a:r>
              <a:rPr lang="en-US" altLang="en-US" sz="2400">
                <a:solidFill>
                  <a:schemeClr val="tx1"/>
                </a:solidFill>
                <a:latin typeface="Century Gothic" panose="020B0502020202020204" pitchFamily="34" charset="0"/>
              </a:rPr>
              <a:t>Legal Services</a:t>
            </a:r>
          </a:p>
        </p:txBody>
      </p:sp>
      <p:pic>
        <p:nvPicPr>
          <p:cNvPr id="15" name="Picture 1" descr="https://w3.legalshield.com/images/imicorp/lslogo.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9999" y="304800"/>
            <a:ext cx="1242705"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2362200"/>
            <a:ext cx="6934199"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Life Events Legal Plan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Phone consultation, letter writing, contract and document review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Will, Living Will and related documents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Motor Vehicle Legal Defense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Trial Defense Legal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IRS Audit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25% Member Discount off legal services not covered under plan</a:t>
            </a:r>
          </a:p>
        </p:txBody>
      </p:sp>
      <p:sp>
        <p:nvSpPr>
          <p:cNvPr id="16" name="TextBox 15"/>
          <p:cNvSpPr txBox="1"/>
          <p:nvPr/>
        </p:nvSpPr>
        <p:spPr>
          <a:xfrm>
            <a:off x="806513" y="4227493"/>
            <a:ext cx="693419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Identity Theft Shield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Current credit report with detailed analysis and score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Continuous credit monitoring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Identity Restoration Services by Kroll licensed investigators</a:t>
            </a:r>
          </a:p>
        </p:txBody>
      </p:sp>
      <p:sp>
        <p:nvSpPr>
          <p:cNvPr id="3" name="TextBox 2"/>
          <p:cNvSpPr txBox="1"/>
          <p:nvPr/>
        </p:nvSpPr>
        <p:spPr>
          <a:xfrm>
            <a:off x="685800" y="5334000"/>
            <a:ext cx="79248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alibri"/>
                <a:cs typeface="Arial"/>
              </a:rPr>
              <a:t>Please enroll on the ADP website. For additional information visit </a:t>
            </a:r>
            <a:r>
              <a:rPr kumimoji="0" lang="en-US" sz="1800" b="0" i="0" u="sng" strike="noStrike" kern="1200" cap="none" spc="0" normalizeH="0" baseline="0" noProof="0">
                <a:ln>
                  <a:noFill/>
                </a:ln>
                <a:solidFill>
                  <a:prstClr val="black"/>
                </a:solidFill>
                <a:effectLst/>
                <a:uLnTx/>
                <a:uFillTx/>
                <a:latin typeface="Calibri"/>
                <a:cs typeface="Arial"/>
                <a:hlinkClick r:id="rId3"/>
              </a:rPr>
              <a:t>www.legalshield.com/info/lifeedu</a:t>
            </a:r>
            <a:r>
              <a:rPr kumimoji="0" lang="en-US" sz="1800" b="0" i="0" u="sng" strike="noStrike" kern="1200" cap="none" spc="0" normalizeH="0" baseline="0" noProof="0">
                <a:ln>
                  <a:noFill/>
                </a:ln>
                <a:solidFill>
                  <a:prstClr val="black"/>
                </a:solidFill>
                <a:effectLst/>
                <a:uLnTx/>
                <a:uFillTx/>
                <a:latin typeface="Calibri"/>
                <a:cs typeface="Arial"/>
              </a:rPr>
              <a:t> </a:t>
            </a:r>
            <a:r>
              <a:rPr kumimoji="0" lang="en-US" sz="1800" b="0" i="0" u="sng" strike="noStrike" kern="1200" cap="none" spc="0" normalizeH="0" baseline="0" noProof="0">
                <a:ln>
                  <a:noFill/>
                </a:ln>
                <a:solidFill>
                  <a:prstClr val="black">
                    <a:lumMod val="75000"/>
                    <a:lumOff val="25000"/>
                  </a:prstClr>
                </a:solidFill>
                <a:effectLst/>
                <a:uLnTx/>
                <a:uFillTx/>
                <a:latin typeface="Calibri"/>
                <a:cs typeface="Arial"/>
              </a:rPr>
              <a:t>or call </a:t>
            </a:r>
            <a:r>
              <a:rPr kumimoji="0" lang="en-US" sz="1800" b="0" i="0" u="none" strike="noStrike" kern="1200" cap="none" spc="0" normalizeH="0" baseline="0" noProof="0">
                <a:ln>
                  <a:noFill/>
                </a:ln>
                <a:solidFill>
                  <a:prstClr val="black">
                    <a:lumMod val="75000"/>
                    <a:lumOff val="25000"/>
                  </a:prstClr>
                </a:solidFill>
                <a:effectLst/>
                <a:uLnTx/>
                <a:uFillTx/>
                <a:latin typeface="Calibri"/>
                <a:cs typeface="Arial"/>
              </a:rPr>
              <a:t>Nanette Freiman 770-393-8290 or nsfreiman@bellsouth.net</a:t>
            </a:r>
          </a:p>
        </p:txBody>
      </p:sp>
      <p:sp>
        <p:nvSpPr>
          <p:cNvPr id="5" name="TextBox 4"/>
          <p:cNvSpPr txBox="1"/>
          <p:nvPr/>
        </p:nvSpPr>
        <p:spPr>
          <a:xfrm>
            <a:off x="990600" y="1066800"/>
            <a:ext cx="60960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Plan Options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Legal Plan “Stand Alone”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Legal Plan “with Identity Theft Shield”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cs typeface="Arial"/>
              </a:rPr>
              <a:t>Identity Theft Shield Only</a:t>
            </a:r>
          </a:p>
        </p:txBody>
      </p:sp>
      <p:sp>
        <p:nvSpPr>
          <p:cNvPr id="4" name="Rectangle 3">
            <a:extLst>
              <a:ext uri="{FF2B5EF4-FFF2-40B4-BE49-F238E27FC236}">
                <a16:creationId xmlns:a16="http://schemas.microsoft.com/office/drawing/2014/main" id="{E43F112D-BD24-1708-77EA-D977A0C898FB}"/>
              </a:ext>
            </a:extLst>
          </p:cNvPr>
          <p:cNvSpPr/>
          <p:nvPr/>
        </p:nvSpPr>
        <p:spPr>
          <a:xfrm>
            <a:off x="17585" y="6324362"/>
            <a:ext cx="3886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6855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4267200" y="228601"/>
            <a:ext cx="4724400" cy="609599"/>
          </a:xfrm>
        </p:spPr>
        <p:txBody>
          <a:bodyPr>
            <a:normAutofit/>
          </a:bodyPr>
          <a:lstStyle/>
          <a:p>
            <a:pPr algn="ctr"/>
            <a:r>
              <a:rPr lang="en-US" altLang="en-US" sz="2400" dirty="0">
                <a:latin typeface="Calibri" panose="020F0502020204030204" pitchFamily="34" charset="0"/>
                <a:cs typeface="Calibri" panose="020F0502020204030204" pitchFamily="34" charset="0"/>
              </a:rPr>
              <a:t>Making Changes to your Benefits</a:t>
            </a:r>
          </a:p>
        </p:txBody>
      </p:sp>
      <p:sp>
        <p:nvSpPr>
          <p:cNvPr id="4" name="Slide Number Placeholder 3"/>
          <p:cNvSpPr>
            <a:spLocks noGrp="1"/>
          </p:cNvSpPr>
          <p:nvPr>
            <p:ph type="sldNum" sz="quarter" idx="4294967295"/>
          </p:nvPr>
        </p:nvSpPr>
        <p:spPr>
          <a:xfrm>
            <a:off x="8839200" y="6553200"/>
            <a:ext cx="255587" cy="1555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D4E9D-3084-4904-AD31-9320899207AA}" type="slidenum">
              <a:rPr kumimoji="0"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Content Placeholder 8">
            <a:extLst>
              <a:ext uri="{FF2B5EF4-FFF2-40B4-BE49-F238E27FC236}">
                <a16:creationId xmlns:a16="http://schemas.microsoft.com/office/drawing/2014/main" id="{FE042F78-9919-4A92-A568-54225AF7A88A}"/>
              </a:ext>
            </a:extLst>
          </p:cNvPr>
          <p:cNvSpPr txBox="1">
            <a:spLocks noChangeArrowheads="1"/>
          </p:cNvSpPr>
          <p:nvPr/>
        </p:nvSpPr>
        <p:spPr bwMode="auto">
          <a:xfrm>
            <a:off x="609600" y="13716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Wingdings" pitchFamily="2" charset="2"/>
              <a:buChar char="§"/>
              <a:defRPr sz="2400" kern="1200">
                <a:solidFill>
                  <a:srgbClr val="404040"/>
                </a:solidFill>
                <a:latin typeface="+mj-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rgbClr val="404040"/>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404040"/>
                </a:solidFill>
                <a:latin typeface="+mj-lt"/>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rgbClr val="404040"/>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rgbClr val="40404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16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Open Enrollment is your </a:t>
            </a:r>
            <a:r>
              <a:rPr kumimoji="0" lang="en-US" sz="1600" b="1" i="0" u="sng" strike="noStrike" kern="1200" cap="none" spc="0" normalizeH="0" baseline="0" noProof="0" dirty="0">
                <a:ln>
                  <a:noFill/>
                </a:ln>
                <a:solidFill>
                  <a:srgbClr val="4F81BD">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one time per year</a:t>
            </a:r>
            <a:r>
              <a:rPr kumimoji="0" lang="en-US" sz="16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 to make changes to any of your benefits without a qualifying life event.  </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6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16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The elections you make will remain in effect for the plan year unless you experience an event such as:</a:t>
            </a:r>
            <a:endParaRPr kumimoji="0" lang="en-US" sz="16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742950" marR="0" lvl="1" indent="-285750" algn="l" defTabSz="914400" rtl="0" eaLnBrk="0" fontAlgn="base" latinLnBrk="0" hangingPunct="0">
              <a:lnSpc>
                <a:spcPct val="150000"/>
              </a:lnSpc>
              <a:spcBef>
                <a:spcPct val="20000"/>
              </a:spcBef>
              <a:spcAft>
                <a:spcPct val="0"/>
              </a:spcAft>
              <a:buClrTx/>
              <a:buSzTx/>
              <a:buFont typeface="Arial"/>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Verdana" panose="020B0604030504040204" pitchFamily="34" charset="0"/>
                <a:cs typeface="Calibri" panose="020F0502020204030204" pitchFamily="34" charset="0"/>
              </a:rPr>
              <a:t>Marriage, divorce, legal separation</a:t>
            </a:r>
          </a:p>
          <a:p>
            <a:pPr marL="742950" marR="0" lvl="1" indent="-285750" algn="l" defTabSz="914400" rtl="0" eaLnBrk="0" fontAlgn="base" latinLnBrk="0" hangingPunct="0">
              <a:lnSpc>
                <a:spcPct val="150000"/>
              </a:lnSpc>
              <a:spcBef>
                <a:spcPct val="20000"/>
              </a:spcBef>
              <a:spcAft>
                <a:spcPct val="0"/>
              </a:spcAft>
              <a:buClrTx/>
              <a:buSzTx/>
              <a:buFont typeface="Arial"/>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Verdana" panose="020B0604030504040204" pitchFamily="34" charset="0"/>
                <a:cs typeface="Calibri" panose="020F0502020204030204" pitchFamily="34" charset="0"/>
              </a:rPr>
              <a:t>Birth, adoption, qualified Medical Child Support Order </a:t>
            </a:r>
          </a:p>
          <a:p>
            <a:pPr marL="742950" marR="0" lvl="1" indent="-285750" algn="l" defTabSz="914400" rtl="0" eaLnBrk="0" fontAlgn="base" latinLnBrk="0" hangingPunct="0">
              <a:lnSpc>
                <a:spcPct val="150000"/>
              </a:lnSpc>
              <a:spcBef>
                <a:spcPct val="20000"/>
              </a:spcBef>
              <a:spcAft>
                <a:spcPct val="0"/>
              </a:spcAft>
              <a:buClrTx/>
              <a:buSzTx/>
              <a:buFont typeface="Arial"/>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Verdana" panose="020B0604030504040204" pitchFamily="34" charset="0"/>
                <a:cs typeface="Calibri" panose="020F0502020204030204" pitchFamily="34" charset="0"/>
              </a:rPr>
              <a:t>Death of a dependent </a:t>
            </a:r>
          </a:p>
          <a:p>
            <a:pPr marL="742950" marR="0" lvl="1" indent="-285750" algn="l" defTabSz="914400" rtl="0" eaLnBrk="0" fontAlgn="base" latinLnBrk="0" hangingPunct="0">
              <a:lnSpc>
                <a:spcPct val="150000"/>
              </a:lnSpc>
              <a:spcBef>
                <a:spcPct val="20000"/>
              </a:spcBef>
              <a:spcAft>
                <a:spcPct val="0"/>
              </a:spcAft>
              <a:buClrTx/>
              <a:buSzTx/>
              <a:buFont typeface="Arial"/>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Verdana" panose="020B0604030504040204" pitchFamily="34" charset="0"/>
                <a:cs typeface="Calibri" panose="020F0502020204030204" pitchFamily="34" charset="0"/>
              </a:rPr>
              <a:t>Change in your work status or your spouse’s work status that affects your benefits</a:t>
            </a:r>
          </a:p>
          <a:p>
            <a:pPr marL="742950" marR="0" lvl="1" indent="-285750" algn="l" defTabSz="914400" rtl="0" eaLnBrk="0" fontAlgn="base" latinLnBrk="0" hangingPunct="0">
              <a:lnSpc>
                <a:spcPct val="150000"/>
              </a:lnSpc>
              <a:spcBef>
                <a:spcPct val="20000"/>
              </a:spcBef>
              <a:spcAft>
                <a:spcPct val="0"/>
              </a:spcAft>
              <a:buClrTx/>
              <a:buSzTx/>
              <a:buFont typeface="Arial"/>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Verdana" panose="020B0604030504040204" pitchFamily="34" charset="0"/>
                <a:cs typeface="Calibri" panose="020F0502020204030204" pitchFamily="34" charset="0"/>
              </a:rPr>
              <a:t>Your spouse’s annual open enrollment (loss/gain of other coverage)</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600" b="1" i="0" u="none" strike="noStrike" kern="1200" cap="none" spc="0" normalizeH="0" baseline="0" noProof="0" dirty="0">
              <a:ln>
                <a:noFill/>
              </a:ln>
              <a:solidFill>
                <a:srgbClr val="003057"/>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6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Changes due to a qualified event must be submitted to Human Resources and entered in the benefits portal within 30 days of the date of the event.</a:t>
            </a:r>
            <a:endParaRPr kumimoji="0" lang="en-US" sz="16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0" fontAlgn="base" latinLnBrk="0" hangingPunct="0">
              <a:lnSpc>
                <a:spcPct val="150000"/>
              </a:lnSpc>
              <a:spcBef>
                <a:spcPct val="20000"/>
              </a:spcBef>
              <a:spcAft>
                <a:spcPct val="0"/>
              </a:spcAft>
              <a:buClrTx/>
              <a:buSzTx/>
              <a:buFont typeface="Wingdings" pitchFamily="2" charset="2"/>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497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5029199" y="228600"/>
            <a:ext cx="4065587" cy="609599"/>
          </a:xfrm>
        </p:spPr>
        <p:txBody>
          <a:bodyPr>
            <a:normAutofit/>
          </a:bodyPr>
          <a:lstStyle/>
          <a:p>
            <a:pPr algn="ctr"/>
            <a:r>
              <a:rPr lang="en-US" altLang="en-US" sz="2400" dirty="0">
                <a:latin typeface="Calibri" panose="020F0502020204030204" pitchFamily="34" charset="0"/>
                <a:cs typeface="Calibri" panose="020F0502020204030204" pitchFamily="34" charset="0"/>
              </a:rPr>
              <a:t>Questions / Contacts</a:t>
            </a:r>
            <a:endParaRPr lang="en-US" altLang="en-US" sz="2400" dirty="0">
              <a:latin typeface="Century Gothic" panose="020B0502020202020204" pitchFamily="34" charset="0"/>
            </a:endParaRPr>
          </a:p>
        </p:txBody>
      </p:sp>
      <p:sp>
        <p:nvSpPr>
          <p:cNvPr id="4" name="Slide Number Placeholder 3"/>
          <p:cNvSpPr>
            <a:spLocks noGrp="1"/>
          </p:cNvSpPr>
          <p:nvPr>
            <p:ph type="sldNum" sz="quarter" idx="4294967295"/>
          </p:nvPr>
        </p:nvSpPr>
        <p:spPr>
          <a:xfrm>
            <a:off x="8839200" y="6553200"/>
            <a:ext cx="255587" cy="155575"/>
          </a:xfrm>
          <a:prstGeom prst="rect">
            <a:avLst/>
          </a:prstGeom>
        </p:spPr>
        <p:txBody>
          <a:bodyPr/>
          <a:lstStyle/>
          <a:p>
            <a:pPr>
              <a:defRPr/>
            </a:pPr>
            <a:fld id="{004D4E9D-3084-4904-AD31-9320899207AA}" type="slidenum">
              <a:rPr>
                <a:solidFill>
                  <a:schemeClr val="bg1"/>
                </a:solidFill>
              </a:rPr>
              <a:pPr>
                <a:defRPr/>
              </a:pPr>
              <a:t>20</a:t>
            </a:fld>
            <a:endParaRPr dirty="0">
              <a:solidFill>
                <a:schemeClr val="bg1"/>
              </a:solidFill>
            </a:endParaRPr>
          </a:p>
        </p:txBody>
      </p:sp>
      <p:graphicFrame>
        <p:nvGraphicFramePr>
          <p:cNvPr id="3" name="Table 2">
            <a:extLst>
              <a:ext uri="{FF2B5EF4-FFF2-40B4-BE49-F238E27FC236}">
                <a16:creationId xmlns:a16="http://schemas.microsoft.com/office/drawing/2014/main" id="{289CB634-C875-4288-ACFC-E96C175B4697}"/>
              </a:ext>
            </a:extLst>
          </p:cNvPr>
          <p:cNvGraphicFramePr>
            <a:graphicFrameLocks noGrp="1"/>
          </p:cNvGraphicFramePr>
          <p:nvPr>
            <p:extLst>
              <p:ext uri="{D42A27DB-BD31-4B8C-83A1-F6EECF244321}">
                <p14:modId xmlns:p14="http://schemas.microsoft.com/office/powerpoint/2010/main" val="395755580"/>
              </p:ext>
            </p:extLst>
          </p:nvPr>
        </p:nvGraphicFramePr>
        <p:xfrm>
          <a:off x="1295400" y="1447800"/>
          <a:ext cx="6717539" cy="3940389"/>
        </p:xfrm>
        <a:graphic>
          <a:graphicData uri="http://schemas.openxmlformats.org/drawingml/2006/table">
            <a:tbl>
              <a:tblPr/>
              <a:tblGrid>
                <a:gridCol w="2042593">
                  <a:extLst>
                    <a:ext uri="{9D8B030D-6E8A-4147-A177-3AD203B41FA5}">
                      <a16:colId xmlns:a16="http://schemas.microsoft.com/office/drawing/2014/main" val="3367403178"/>
                    </a:ext>
                  </a:extLst>
                </a:gridCol>
                <a:gridCol w="1643094">
                  <a:extLst>
                    <a:ext uri="{9D8B030D-6E8A-4147-A177-3AD203B41FA5}">
                      <a16:colId xmlns:a16="http://schemas.microsoft.com/office/drawing/2014/main" val="3742489271"/>
                    </a:ext>
                  </a:extLst>
                </a:gridCol>
                <a:gridCol w="3031852">
                  <a:extLst>
                    <a:ext uri="{9D8B030D-6E8A-4147-A177-3AD203B41FA5}">
                      <a16:colId xmlns:a16="http://schemas.microsoft.com/office/drawing/2014/main" val="3060694722"/>
                    </a:ext>
                  </a:extLst>
                </a:gridCol>
              </a:tblGrid>
              <a:tr h="232893">
                <a:tc>
                  <a:txBody>
                    <a:bodyPr/>
                    <a:lstStyle/>
                    <a:p>
                      <a:pPr marR="0" indent="0" algn="l" rtl="0">
                        <a:lnSpc>
                          <a:spcPct val="80000"/>
                        </a:lnSpc>
                        <a:spcBef>
                          <a:spcPts val="0"/>
                        </a:spcBef>
                        <a:spcAft>
                          <a:spcPts val="800"/>
                        </a:spcAft>
                      </a:pPr>
                      <a:r>
                        <a:rPr lang="en-US" sz="1050" b="1" kern="1400">
                          <a:ln>
                            <a:noFill/>
                          </a:ln>
                          <a:solidFill>
                            <a:srgbClr val="333333"/>
                          </a:solidFill>
                          <a:effectLst/>
                          <a:latin typeface="Calibri" panose="020F0502020204030204" pitchFamily="34" charset="0"/>
                        </a:rPr>
                        <a:t> </a:t>
                      </a:r>
                      <a:endParaRPr lang="en-US" sz="1200" kern="1400">
                        <a:ln>
                          <a:noFill/>
                        </a:ln>
                        <a:solidFill>
                          <a:srgbClr val="333333"/>
                        </a:solidFill>
                        <a:effectLst/>
                        <a:latin typeface="Calibri" panose="020F0502020204030204" pitchFamily="34" charset="0"/>
                      </a:endParaRPr>
                    </a:p>
                  </a:txBody>
                  <a:tcPr marL="36576" marR="36576" marT="36576" marB="3657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800"/>
                        </a:spcAft>
                      </a:pPr>
                      <a:r>
                        <a:rPr lang="en-US" sz="1050" b="1" kern="1400" cap="all">
                          <a:ln>
                            <a:noFill/>
                          </a:ln>
                          <a:solidFill>
                            <a:srgbClr val="FFFFFF"/>
                          </a:solidFill>
                          <a:effectLst/>
                          <a:latin typeface="Calibri" panose="020F0502020204030204" pitchFamily="34" charset="0"/>
                        </a:rPr>
                        <a:t>Phone</a:t>
                      </a:r>
                      <a:endParaRPr lang="en-US" sz="1200" kern="1400">
                        <a:ln>
                          <a:noFill/>
                        </a:ln>
                        <a:solidFill>
                          <a:srgbClr val="333333"/>
                        </a:solidFill>
                        <a:effectLst/>
                        <a:latin typeface="Calibri" panose="020F0502020204030204" pitchFamily="34" charset="0"/>
                      </a:endParaRPr>
                    </a:p>
                  </a:txBody>
                  <a:tcPr marL="36576" marR="36576" marT="36576" marB="36576"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800"/>
                        </a:spcAft>
                      </a:pPr>
                      <a:r>
                        <a:rPr lang="en-US" sz="1050" b="1" kern="1400" cap="all">
                          <a:ln>
                            <a:noFill/>
                          </a:ln>
                          <a:solidFill>
                            <a:srgbClr val="FFFFFF"/>
                          </a:solidFill>
                          <a:effectLst/>
                          <a:latin typeface="Calibri" panose="020F0502020204030204" pitchFamily="34" charset="0"/>
                        </a:rPr>
                        <a:t>Web/email</a:t>
                      </a:r>
                      <a:endParaRPr lang="en-US" sz="1200" kern="1400">
                        <a:ln>
                          <a:noFill/>
                        </a:ln>
                        <a:solidFill>
                          <a:srgbClr val="333333"/>
                        </a:solidFill>
                        <a:effectLst/>
                        <a:latin typeface="Calibri" panose="020F0502020204030204" pitchFamily="34" charset="0"/>
                      </a:endParaRPr>
                    </a:p>
                  </a:txBody>
                  <a:tcPr marL="36576" marR="36576" marT="36576" marB="36576" anchor="ctr">
                    <a:lnL w="1270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39215504"/>
                  </a:ext>
                </a:extLst>
              </a:tr>
              <a:tr h="315709">
                <a:tc>
                  <a:txBody>
                    <a:bodyPr/>
                    <a:lstStyle/>
                    <a:p>
                      <a:pPr marR="0" indent="0" algn="l" rtl="0">
                        <a:lnSpc>
                          <a:spcPct val="110000"/>
                        </a:lnSpc>
                        <a:spcBef>
                          <a:spcPts val="0"/>
                        </a:spcBef>
                        <a:spcAft>
                          <a:spcPts val="800"/>
                        </a:spcAft>
                      </a:pPr>
                      <a:endParaRPr lang="en-US" sz="1200" b="1"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p>
                      <a:pPr marR="0" indent="0" algn="l" rtl="0">
                        <a:lnSpc>
                          <a:spcPct val="110000"/>
                        </a:lnSpc>
                        <a:spcBef>
                          <a:spcPts val="0"/>
                        </a:spcBef>
                        <a:spcAft>
                          <a:spcPts val="800"/>
                        </a:spcAft>
                      </a:pPr>
                      <a:r>
                        <a:rPr lang="en-US" sz="1200" b="1" kern="1400" dirty="0">
                          <a:ln>
                            <a:noFill/>
                          </a:ln>
                          <a:solidFill>
                            <a:schemeClr val="tx1">
                              <a:lumMod val="75000"/>
                              <a:lumOff val="25000"/>
                            </a:schemeClr>
                          </a:solidFill>
                          <a:effectLst/>
                          <a:latin typeface="Calibri" panose="020F0502020204030204" pitchFamily="34" charset="0"/>
                          <a:cs typeface="Calibri" panose="020F0502020204030204" pitchFamily="34" charset="0"/>
                        </a:rPr>
                        <a:t>Cigna – Dental, Vision</a:t>
                      </a: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800-244-6224</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2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mycigna.com</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10371990"/>
                  </a:ext>
                </a:extLst>
              </a:tr>
              <a:tr h="299542">
                <a:tc>
                  <a:txBody>
                    <a:bodyPr/>
                    <a:lstStyle/>
                    <a:p>
                      <a:pPr marR="0" indent="0" algn="l" rtl="0">
                        <a:lnSpc>
                          <a:spcPct val="80000"/>
                        </a:lnSpc>
                        <a:spcBef>
                          <a:spcPts val="0"/>
                        </a:spcBef>
                        <a:spcAft>
                          <a:spcPts val="200"/>
                        </a:spcAft>
                      </a:pP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57555763"/>
                  </a:ext>
                </a:extLst>
              </a:tr>
              <a:tr h="316979">
                <a:tc>
                  <a:txBody>
                    <a:bodyPr/>
                    <a:lstStyle/>
                    <a:p>
                      <a:pPr marR="0" indent="0" algn="l" rtl="0">
                        <a:lnSpc>
                          <a:spcPct val="110000"/>
                        </a:lnSpc>
                        <a:spcBef>
                          <a:spcPts val="0"/>
                        </a:spcBef>
                        <a:spcAft>
                          <a:spcPts val="800"/>
                        </a:spcAft>
                      </a:pPr>
                      <a:r>
                        <a:rPr lang="en-US" sz="1200" b="1" kern="1400" dirty="0">
                          <a:ln>
                            <a:noFill/>
                          </a:ln>
                          <a:solidFill>
                            <a:schemeClr val="tx1">
                              <a:lumMod val="75000"/>
                              <a:lumOff val="25000"/>
                            </a:schemeClr>
                          </a:solidFill>
                          <a:effectLst/>
                          <a:latin typeface="Calibri" panose="020F0502020204030204" pitchFamily="34" charset="0"/>
                          <a:cs typeface="Calibri" panose="020F0502020204030204" pitchFamily="34" charset="0"/>
                        </a:rPr>
                        <a:t>Cigna - Life, Disability</a:t>
                      </a: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rPr>
                        <a:t>800-997-1654</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2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cigna.com</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59919530"/>
                  </a:ext>
                </a:extLst>
              </a:tr>
              <a:tr h="315709">
                <a:tc>
                  <a:txBody>
                    <a:bodyPr/>
                    <a:lstStyle/>
                    <a:p>
                      <a:pPr marR="0" indent="0" algn="l" rtl="0">
                        <a:lnSpc>
                          <a:spcPct val="110000"/>
                        </a:lnSpc>
                        <a:spcBef>
                          <a:spcPts val="0"/>
                        </a:spcBef>
                        <a:spcAft>
                          <a:spcPts val="800"/>
                        </a:spcAft>
                      </a:pPr>
                      <a:r>
                        <a:rPr lang="en-US" sz="1200" b="1" kern="1400">
                          <a:ln>
                            <a:noFill/>
                          </a:ln>
                          <a:solidFill>
                            <a:schemeClr val="tx1">
                              <a:lumMod val="75000"/>
                              <a:lumOff val="25000"/>
                            </a:schemeClr>
                          </a:solidFill>
                          <a:effectLst/>
                          <a:latin typeface="Calibri" panose="020F0502020204030204" pitchFamily="34" charset="0"/>
                          <a:cs typeface="Calibri" panose="020F0502020204030204" pitchFamily="34" charset="0"/>
                        </a:rPr>
                        <a:t>McGriff – FSA</a:t>
                      </a: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rPr>
                        <a:t>800-768-4873</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mcgriff.com/flex</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41977507"/>
                  </a:ext>
                </a:extLst>
              </a:tr>
              <a:tr h="316979">
                <a:tc>
                  <a:txBody>
                    <a:bodyPr/>
                    <a:lstStyle/>
                    <a:p>
                      <a:pPr marR="0" indent="0" algn="l" rtl="0">
                        <a:lnSpc>
                          <a:spcPct val="110000"/>
                        </a:lnSpc>
                        <a:spcBef>
                          <a:spcPts val="0"/>
                        </a:spcBef>
                        <a:spcAft>
                          <a:spcPts val="800"/>
                        </a:spcAft>
                      </a:pPr>
                      <a:r>
                        <a:rPr lang="en-US" sz="1200" b="1" kern="1400">
                          <a:ln>
                            <a:noFill/>
                          </a:ln>
                          <a:solidFill>
                            <a:schemeClr val="tx1">
                              <a:lumMod val="75000"/>
                              <a:lumOff val="25000"/>
                            </a:schemeClr>
                          </a:solidFill>
                          <a:effectLst/>
                          <a:latin typeface="Calibri" panose="020F0502020204030204" pitchFamily="34" charset="0"/>
                          <a:cs typeface="Calibri" panose="020F0502020204030204" pitchFamily="34" charset="0"/>
                        </a:rPr>
                        <a:t>Health Equity – HSA</a:t>
                      </a: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rPr>
                        <a:t>866-346-5800</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healthequity.com</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648425"/>
                  </a:ext>
                </a:extLst>
              </a:tr>
              <a:tr h="314223">
                <a:tc>
                  <a:txBody>
                    <a:bodyPr/>
                    <a:lstStyle/>
                    <a:p>
                      <a:pPr marR="0" indent="0" algn="l" rtl="0">
                        <a:lnSpc>
                          <a:spcPct val="110000"/>
                        </a:lnSpc>
                        <a:spcBef>
                          <a:spcPts val="0"/>
                        </a:spcBef>
                        <a:spcAft>
                          <a:spcPts val="800"/>
                        </a:spcAft>
                      </a:pPr>
                      <a:r>
                        <a:rPr lang="en-US" sz="1200" b="1" kern="1400">
                          <a:ln>
                            <a:noFill/>
                          </a:ln>
                          <a:solidFill>
                            <a:schemeClr val="tx1">
                              <a:lumMod val="75000"/>
                              <a:lumOff val="25000"/>
                            </a:schemeClr>
                          </a:solidFill>
                          <a:effectLst/>
                          <a:latin typeface="Calibri" panose="020F0502020204030204" pitchFamily="34" charset="0"/>
                          <a:cs typeface="Calibri" panose="020F0502020204030204" pitchFamily="34" charset="0"/>
                        </a:rPr>
                        <a:t>Cigna Worksite</a:t>
                      </a: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rPr>
                        <a:t>800-754-3207</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2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supphealthclaims@cigna.com</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39599677"/>
                  </a:ext>
                </a:extLst>
              </a:tr>
              <a:tr h="314223">
                <a:tc>
                  <a:txBody>
                    <a:bodyPr/>
                    <a:lstStyle/>
                    <a:p>
                      <a:pPr marR="0" indent="0" algn="l" rtl="0">
                        <a:lnSpc>
                          <a:spcPct val="110000"/>
                        </a:lnSpc>
                        <a:spcBef>
                          <a:spcPts val="0"/>
                        </a:spcBef>
                        <a:spcAft>
                          <a:spcPts val="800"/>
                        </a:spcAft>
                      </a:pPr>
                      <a:r>
                        <a:rPr lang="en-US" sz="1200" b="1" kern="1400">
                          <a:ln>
                            <a:noFill/>
                          </a:ln>
                          <a:solidFill>
                            <a:schemeClr val="tx1">
                              <a:lumMod val="75000"/>
                              <a:lumOff val="25000"/>
                            </a:schemeClr>
                          </a:solidFill>
                          <a:effectLst/>
                          <a:latin typeface="Calibri" panose="020F0502020204030204" pitchFamily="34" charset="0"/>
                          <a:cs typeface="Calibri" panose="020F0502020204030204" pitchFamily="34" charset="0"/>
                        </a:rPr>
                        <a:t>Transamerica</a:t>
                      </a: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rPr>
                        <a:t>888-763-7474</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2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transamerica.com</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84871367"/>
                  </a:ext>
                </a:extLst>
              </a:tr>
              <a:tr h="315709">
                <a:tc>
                  <a:txBody>
                    <a:bodyPr/>
                    <a:lstStyle/>
                    <a:p>
                      <a:pPr marR="0" indent="0" algn="l" rtl="0">
                        <a:lnSpc>
                          <a:spcPct val="110000"/>
                        </a:lnSpc>
                        <a:spcBef>
                          <a:spcPts val="0"/>
                        </a:spcBef>
                        <a:spcAft>
                          <a:spcPts val="800"/>
                        </a:spcAft>
                      </a:pPr>
                      <a:r>
                        <a:rPr lang="en-US" sz="1200" b="1" kern="1400">
                          <a:ln>
                            <a:noFill/>
                          </a:ln>
                          <a:solidFill>
                            <a:schemeClr val="tx1">
                              <a:lumMod val="75000"/>
                              <a:lumOff val="25000"/>
                            </a:schemeClr>
                          </a:solidFill>
                          <a:effectLst/>
                          <a:latin typeface="Calibri" panose="020F0502020204030204" pitchFamily="34" charset="0"/>
                          <a:cs typeface="Calibri" panose="020F0502020204030204" pitchFamily="34" charset="0"/>
                        </a:rPr>
                        <a:t>Unum</a:t>
                      </a: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rPr>
                        <a:t>800-227-4165</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2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unuminfo.com/</a:t>
                      </a:r>
                      <a:r>
                        <a:rPr lang="en-US" sz="1200" kern="1400" dirty="0" err="1">
                          <a:ln>
                            <a:noFill/>
                          </a:ln>
                          <a:solidFill>
                            <a:schemeClr val="tx1">
                              <a:lumMod val="75000"/>
                              <a:lumOff val="25000"/>
                            </a:schemeClr>
                          </a:solidFill>
                          <a:effectLst/>
                          <a:latin typeface="Calibri" panose="020F0502020204030204" pitchFamily="34" charset="0"/>
                          <a:cs typeface="Calibri" panose="020F0502020204030204" pitchFamily="34" charset="0"/>
                        </a:rPr>
                        <a:t>lifeuniversity</a:t>
                      </a: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/index.aspx</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276138"/>
                  </a:ext>
                </a:extLst>
              </a:tr>
              <a:tr h="315709">
                <a:tc>
                  <a:txBody>
                    <a:bodyPr/>
                    <a:lstStyle/>
                    <a:p>
                      <a:pPr marR="0" indent="0" algn="l" rtl="0">
                        <a:lnSpc>
                          <a:spcPct val="110000"/>
                        </a:lnSpc>
                        <a:spcBef>
                          <a:spcPts val="0"/>
                        </a:spcBef>
                        <a:spcAft>
                          <a:spcPts val="800"/>
                        </a:spcAft>
                      </a:pPr>
                      <a:r>
                        <a:rPr lang="en-US" sz="1200" b="1" kern="1400">
                          <a:ln>
                            <a:noFill/>
                          </a:ln>
                          <a:solidFill>
                            <a:schemeClr val="tx1">
                              <a:lumMod val="75000"/>
                              <a:lumOff val="25000"/>
                            </a:schemeClr>
                          </a:solidFill>
                          <a:effectLst/>
                          <a:latin typeface="Calibri" panose="020F0502020204030204" pitchFamily="34" charset="0"/>
                          <a:cs typeface="Calibri" panose="020F0502020204030204" pitchFamily="34" charset="0"/>
                        </a:rPr>
                        <a:t>Employee Assistance Program</a:t>
                      </a: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r>
                        <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rPr>
                        <a:t>877-622-4327</a:t>
                      </a: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200"/>
                        </a:spcAft>
                      </a:pPr>
                      <a:r>
                        <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rPr>
                        <a:t>mycigna.com</a:t>
                      </a: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69088052"/>
                  </a:ext>
                </a:extLst>
              </a:tr>
              <a:tr h="315709">
                <a:tc>
                  <a:txBody>
                    <a:bodyPr/>
                    <a:lstStyle/>
                    <a:p>
                      <a:pPr marR="0" indent="0" algn="l" rtl="0">
                        <a:lnSpc>
                          <a:spcPct val="110000"/>
                        </a:lnSpc>
                        <a:spcBef>
                          <a:spcPts val="0"/>
                        </a:spcBef>
                        <a:spcAft>
                          <a:spcPts val="800"/>
                        </a:spcAft>
                      </a:pP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110000"/>
                        </a:lnSpc>
                        <a:spcBef>
                          <a:spcPts val="0"/>
                        </a:spcBef>
                        <a:spcAft>
                          <a:spcPts val="800"/>
                        </a:spcAft>
                      </a:pP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R="0" indent="0" algn="ctr" rtl="0">
                        <a:lnSpc>
                          <a:spcPct val="80000"/>
                        </a:lnSpc>
                        <a:spcBef>
                          <a:spcPts val="0"/>
                        </a:spcBef>
                        <a:spcAft>
                          <a:spcPts val="200"/>
                        </a:spcAft>
                      </a:pP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14211878"/>
                  </a:ext>
                </a:extLst>
              </a:tr>
              <a:tr h="315659">
                <a:tc>
                  <a:txBody>
                    <a:bodyPr/>
                    <a:lstStyle/>
                    <a:p>
                      <a:pPr marR="0" indent="0" algn="l" rtl="0">
                        <a:lnSpc>
                          <a:spcPct val="110000"/>
                        </a:lnSpc>
                        <a:spcBef>
                          <a:spcPts val="0"/>
                        </a:spcBef>
                        <a:spcAft>
                          <a:spcPts val="800"/>
                        </a:spcAft>
                      </a:pPr>
                      <a:endParaRPr lang="en-US" sz="1200" kern="140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c>
                  <a:txBody>
                    <a:bodyPr/>
                    <a:lstStyle/>
                    <a:p>
                      <a:pPr marR="0" indent="0" algn="ctr" rtl="0">
                        <a:lnSpc>
                          <a:spcPct val="110000"/>
                        </a:lnSpc>
                        <a:spcBef>
                          <a:spcPts val="0"/>
                        </a:spcBef>
                        <a:spcAft>
                          <a:spcPts val="800"/>
                        </a:spcAft>
                      </a:pP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c>
                  <a:txBody>
                    <a:bodyPr/>
                    <a:lstStyle/>
                    <a:p>
                      <a:pPr marR="0" indent="0" algn="ctr" rtl="0">
                        <a:lnSpc>
                          <a:spcPct val="80000"/>
                        </a:lnSpc>
                        <a:spcBef>
                          <a:spcPts val="0"/>
                        </a:spcBef>
                        <a:spcAft>
                          <a:spcPts val="200"/>
                        </a:spcAft>
                      </a:pPr>
                      <a:endParaRPr lang="en-US" sz="1200" kern="1400" dirty="0">
                        <a:ln>
                          <a:noFill/>
                        </a:ln>
                        <a:solidFill>
                          <a:schemeClr val="tx1">
                            <a:lumMod val="75000"/>
                            <a:lumOff val="25000"/>
                          </a:schemeClr>
                        </a:solidFill>
                        <a:effectLst/>
                        <a:latin typeface="Calibri" panose="020F0502020204030204" pitchFamily="34" charset="0"/>
                        <a:cs typeface="Calibri" panose="020F0502020204030204" pitchFamily="34" charset="0"/>
                      </a:endParaRPr>
                    </a:p>
                  </a:txBody>
                  <a:tcPr marL="36576" marR="36576" marT="36576" marB="3657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noFill/>
                  </a:tcPr>
                </a:tc>
                <a:extLst>
                  <a:ext uri="{0D108BD9-81ED-4DB2-BD59-A6C34878D82A}">
                    <a16:rowId xmlns:a16="http://schemas.microsoft.com/office/drawing/2014/main" val="2237620091"/>
                  </a:ext>
                </a:extLst>
              </a:tr>
            </a:tbl>
          </a:graphicData>
        </a:graphic>
      </p:graphicFrame>
      <p:sp>
        <p:nvSpPr>
          <p:cNvPr id="5" name="Control 1">
            <a:extLst>
              <a:ext uri="{FF2B5EF4-FFF2-40B4-BE49-F238E27FC236}">
                <a16:creationId xmlns:a16="http://schemas.microsoft.com/office/drawing/2014/main" id="{61525C80-33CE-421B-A1FA-3CDBF1518BE8}"/>
              </a:ext>
            </a:extLst>
          </p:cNvPr>
          <p:cNvSpPr>
            <a:spLocks noChangeArrowheads="1" noChangeShapeType="1"/>
          </p:cNvSpPr>
          <p:nvPr/>
        </p:nvSpPr>
        <p:spPr bwMode="auto">
          <a:xfrm>
            <a:off x="1937958" y="3033602"/>
            <a:ext cx="6718300" cy="3689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425371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6781800" y="228601"/>
            <a:ext cx="2209800" cy="609599"/>
          </a:xfrm>
        </p:spPr>
        <p:txBody>
          <a:bodyPr/>
          <a:lstStyle/>
          <a:p>
            <a:pPr algn="ctr"/>
            <a:r>
              <a:rPr lang="en-US" altLang="en-US" sz="2400" dirty="0">
                <a:latin typeface="Calibri" panose="020F0502020204030204" pitchFamily="34" charset="0"/>
                <a:cs typeface="Calibri" panose="020F0502020204030204" pitchFamily="34" charset="0"/>
              </a:rPr>
              <a:t>Dental </a:t>
            </a:r>
          </a:p>
        </p:txBody>
      </p:sp>
      <p:sp>
        <p:nvSpPr>
          <p:cNvPr id="5" name="Slide Number Placeholder 4"/>
          <p:cNvSpPr>
            <a:spLocks noGrp="1"/>
          </p:cNvSpPr>
          <p:nvPr>
            <p:ph type="sldNum" sz="quarter" idx="4294967295"/>
          </p:nvPr>
        </p:nvSpPr>
        <p:spPr>
          <a:xfrm>
            <a:off x="8686800" y="6553200"/>
            <a:ext cx="533400" cy="200025"/>
          </a:xfrm>
          <a:prstGeom prst="rect">
            <a:avLst/>
          </a:prstGeom>
        </p:spPr>
        <p:txBody>
          <a:bodyPr/>
          <a:lstStyle/>
          <a:p>
            <a:pPr>
              <a:defRPr/>
            </a:pPr>
            <a:fld id="{2D36C901-8699-4167-8344-FF950CC3A451}" type="slidenum">
              <a:rPr>
                <a:solidFill>
                  <a:schemeClr val="bg1"/>
                </a:solidFill>
              </a:rPr>
              <a:pPr>
                <a:defRPr/>
              </a:pPr>
              <a:t>3</a:t>
            </a:fld>
            <a:endParaRPr dirty="0">
              <a:solidFill>
                <a:schemeClr val="bg1"/>
              </a:solidFill>
            </a:endParaRPr>
          </a:p>
        </p:txBody>
      </p:sp>
      <p:sp>
        <p:nvSpPr>
          <p:cNvPr id="3" name="Text Box 3"/>
          <p:cNvSpPr txBox="1">
            <a:spLocks noChangeArrowheads="1"/>
          </p:cNvSpPr>
          <p:nvPr/>
        </p:nvSpPr>
        <p:spPr bwMode="auto">
          <a:xfrm>
            <a:off x="381000" y="5675108"/>
            <a:ext cx="8382000" cy="587091"/>
          </a:xfrm>
          <a:prstGeom prst="rect">
            <a:avLst/>
          </a:prstGeom>
          <a:noFill/>
          <a:ln w="19050" algn="in">
            <a:solidFill>
              <a:schemeClr val="accent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3057"/>
                </a:solidFill>
                <a:effectLst/>
                <a:latin typeface="Century Gothic" panose="020B0502020202020204" pitchFamily="34" charset="0"/>
                <a:cs typeface="Arial" pitchFamily="34" charset="0"/>
              </a:rPr>
              <a:t>DID YOU KNOW? </a:t>
            </a:r>
            <a:r>
              <a:rPr kumimoji="0" lang="en-US" altLang="en-US" sz="1200" b="0" i="0" u="none" strike="noStrike" cap="none" normalizeH="0" baseline="0" dirty="0">
                <a:ln>
                  <a:noFill/>
                </a:ln>
                <a:solidFill>
                  <a:srgbClr val="000000"/>
                </a:solidFill>
                <a:effectLst/>
                <a:latin typeface="Century Gothic" panose="020B0502020202020204" pitchFamily="34" charset="0"/>
                <a:cs typeface="Arial" pitchFamily="34" charset="0"/>
              </a:rPr>
              <a:t>If you plan on having dental work in excess of $300, ask your dentist for a “predetermination of benefits” so you know how much you will have to pay </a:t>
            </a:r>
            <a:r>
              <a:rPr kumimoji="0" lang="en-US" altLang="en-US" sz="1200" b="0" i="1" u="sng" strike="noStrike" cap="none" normalizeH="0" baseline="0" dirty="0">
                <a:ln>
                  <a:noFill/>
                </a:ln>
                <a:solidFill>
                  <a:srgbClr val="000000"/>
                </a:solidFill>
                <a:effectLst/>
                <a:latin typeface="Century Gothic" panose="020B0502020202020204" pitchFamily="34" charset="0"/>
                <a:cs typeface="Arial" pitchFamily="34" charset="0"/>
              </a:rPr>
              <a:t>before</a:t>
            </a:r>
            <a:r>
              <a:rPr kumimoji="0" lang="en-US" altLang="en-US" sz="1200" b="0" i="0" u="none" strike="noStrike" cap="none" normalizeH="0" baseline="0" dirty="0">
                <a:ln>
                  <a:noFill/>
                </a:ln>
                <a:solidFill>
                  <a:srgbClr val="000000"/>
                </a:solidFill>
                <a:effectLst/>
                <a:latin typeface="Century Gothic" panose="020B0502020202020204" pitchFamily="34" charset="0"/>
                <a:cs typeface="Arial" pitchFamily="34" charset="0"/>
              </a:rPr>
              <a:t> services are performed.   </a:t>
            </a:r>
            <a:endParaRPr kumimoji="0" lang="en-US" altLang="en-US" sz="1000" b="0" i="0" u="none" strike="noStrike" cap="none" normalizeH="0" baseline="0" dirty="0">
              <a:ln>
                <a:noFill/>
              </a:ln>
              <a:solidFill>
                <a:srgbClr val="FF0000"/>
              </a:solidFill>
              <a:effectLst/>
              <a:latin typeface="Arial" pitchFamily="34" charset="0"/>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40502"/>
            <a:ext cx="1307782" cy="385796"/>
          </a:xfrm>
          <a:prstGeom prst="rect">
            <a:avLst/>
          </a:prstGeom>
        </p:spPr>
      </p:pic>
      <p:pic>
        <p:nvPicPr>
          <p:cNvPr id="7" name="Picture 2">
            <a:extLst>
              <a:ext uri="{FF2B5EF4-FFF2-40B4-BE49-F238E27FC236}">
                <a16:creationId xmlns:a16="http://schemas.microsoft.com/office/drawing/2014/main" id="{6EA4CCD2-9267-4574-8AE4-5E68C16EE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9564"/>
            <a:ext cx="1981200" cy="12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aphicFrame>
        <p:nvGraphicFramePr>
          <p:cNvPr id="4" name="Table 3">
            <a:extLst>
              <a:ext uri="{FF2B5EF4-FFF2-40B4-BE49-F238E27FC236}">
                <a16:creationId xmlns:a16="http://schemas.microsoft.com/office/drawing/2014/main" id="{921D9F7A-DD5E-427E-8200-BDD142E05A8E}"/>
              </a:ext>
            </a:extLst>
          </p:cNvPr>
          <p:cNvGraphicFramePr>
            <a:graphicFrameLocks noGrp="1"/>
          </p:cNvGraphicFramePr>
          <p:nvPr>
            <p:extLst>
              <p:ext uri="{D42A27DB-BD31-4B8C-83A1-F6EECF244321}">
                <p14:modId xmlns:p14="http://schemas.microsoft.com/office/powerpoint/2010/main" val="3250529278"/>
              </p:ext>
            </p:extLst>
          </p:nvPr>
        </p:nvGraphicFramePr>
        <p:xfrm>
          <a:off x="381000" y="1711841"/>
          <a:ext cx="8566299" cy="3672266"/>
        </p:xfrm>
        <a:graphic>
          <a:graphicData uri="http://schemas.openxmlformats.org/drawingml/2006/table">
            <a:tbl>
              <a:tblPr/>
              <a:tblGrid>
                <a:gridCol w="2073911">
                  <a:extLst>
                    <a:ext uri="{9D8B030D-6E8A-4147-A177-3AD203B41FA5}">
                      <a16:colId xmlns:a16="http://schemas.microsoft.com/office/drawing/2014/main" val="442052914"/>
                    </a:ext>
                  </a:extLst>
                </a:gridCol>
                <a:gridCol w="169565">
                  <a:extLst>
                    <a:ext uri="{9D8B030D-6E8A-4147-A177-3AD203B41FA5}">
                      <a16:colId xmlns:a16="http://schemas.microsoft.com/office/drawing/2014/main" val="184027418"/>
                    </a:ext>
                  </a:extLst>
                </a:gridCol>
                <a:gridCol w="273913">
                  <a:extLst>
                    <a:ext uri="{9D8B030D-6E8A-4147-A177-3AD203B41FA5}">
                      <a16:colId xmlns:a16="http://schemas.microsoft.com/office/drawing/2014/main" val="2953509738"/>
                    </a:ext>
                  </a:extLst>
                </a:gridCol>
                <a:gridCol w="988043">
                  <a:extLst>
                    <a:ext uri="{9D8B030D-6E8A-4147-A177-3AD203B41FA5}">
                      <a16:colId xmlns:a16="http://schemas.microsoft.com/office/drawing/2014/main" val="494381996"/>
                    </a:ext>
                  </a:extLst>
                </a:gridCol>
                <a:gridCol w="606521">
                  <a:extLst>
                    <a:ext uri="{9D8B030D-6E8A-4147-A177-3AD203B41FA5}">
                      <a16:colId xmlns:a16="http://schemas.microsoft.com/office/drawing/2014/main" val="3875303547"/>
                    </a:ext>
                  </a:extLst>
                </a:gridCol>
                <a:gridCol w="182609">
                  <a:extLst>
                    <a:ext uri="{9D8B030D-6E8A-4147-A177-3AD203B41FA5}">
                      <a16:colId xmlns:a16="http://schemas.microsoft.com/office/drawing/2014/main" val="2140160047"/>
                    </a:ext>
                  </a:extLst>
                </a:gridCol>
                <a:gridCol w="273913">
                  <a:extLst>
                    <a:ext uri="{9D8B030D-6E8A-4147-A177-3AD203B41FA5}">
                      <a16:colId xmlns:a16="http://schemas.microsoft.com/office/drawing/2014/main" val="517595546"/>
                    </a:ext>
                  </a:extLst>
                </a:gridCol>
                <a:gridCol w="988043">
                  <a:extLst>
                    <a:ext uri="{9D8B030D-6E8A-4147-A177-3AD203B41FA5}">
                      <a16:colId xmlns:a16="http://schemas.microsoft.com/office/drawing/2014/main" val="678931365"/>
                    </a:ext>
                  </a:extLst>
                </a:gridCol>
                <a:gridCol w="743478">
                  <a:extLst>
                    <a:ext uri="{9D8B030D-6E8A-4147-A177-3AD203B41FA5}">
                      <a16:colId xmlns:a16="http://schemas.microsoft.com/office/drawing/2014/main" val="1732261379"/>
                    </a:ext>
                  </a:extLst>
                </a:gridCol>
                <a:gridCol w="182609">
                  <a:extLst>
                    <a:ext uri="{9D8B030D-6E8A-4147-A177-3AD203B41FA5}">
                      <a16:colId xmlns:a16="http://schemas.microsoft.com/office/drawing/2014/main" val="2153084008"/>
                    </a:ext>
                  </a:extLst>
                </a:gridCol>
                <a:gridCol w="273913">
                  <a:extLst>
                    <a:ext uri="{9D8B030D-6E8A-4147-A177-3AD203B41FA5}">
                      <a16:colId xmlns:a16="http://schemas.microsoft.com/office/drawing/2014/main" val="4201934713"/>
                    </a:ext>
                  </a:extLst>
                </a:gridCol>
                <a:gridCol w="988043">
                  <a:extLst>
                    <a:ext uri="{9D8B030D-6E8A-4147-A177-3AD203B41FA5}">
                      <a16:colId xmlns:a16="http://schemas.microsoft.com/office/drawing/2014/main" val="2767396311"/>
                    </a:ext>
                  </a:extLst>
                </a:gridCol>
                <a:gridCol w="821738">
                  <a:extLst>
                    <a:ext uri="{9D8B030D-6E8A-4147-A177-3AD203B41FA5}">
                      <a16:colId xmlns:a16="http://schemas.microsoft.com/office/drawing/2014/main" val="1596536706"/>
                    </a:ext>
                  </a:extLst>
                </a:gridCol>
              </a:tblGrid>
              <a:tr h="209081">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1" i="0" u="none" strike="noStrike">
                          <a:solidFill>
                            <a:srgbClr val="1F497D"/>
                          </a:solidFill>
                          <a:effectLst/>
                          <a:latin typeface="Calibri" panose="020F0502020204030204" pitchFamily="34" charset="0"/>
                        </a:rPr>
                        <a:t>DHMO</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1" i="0" u="none" strike="noStrike" dirty="0">
                          <a:solidFill>
                            <a:srgbClr val="1F497D"/>
                          </a:solidFill>
                          <a:effectLst/>
                          <a:latin typeface="Calibri" panose="020F0502020204030204" pitchFamily="34" charset="0"/>
                        </a:rPr>
                        <a:t>MAC PPO</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1" i="0" u="none" strike="noStrike">
                          <a:solidFill>
                            <a:srgbClr val="1F497D"/>
                          </a:solidFill>
                          <a:effectLst/>
                          <a:latin typeface="Calibri" panose="020F0502020204030204" pitchFamily="34" charset="0"/>
                        </a:rPr>
                        <a:t>90th PPO</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5330375"/>
                  </a:ext>
                </a:extLst>
              </a:tr>
              <a:tr h="209081">
                <a:tc>
                  <a:txBody>
                    <a:bodyPr/>
                    <a:lstStyle/>
                    <a:p>
                      <a:pPr algn="l" fontAlgn="ctr"/>
                      <a:r>
                        <a:rPr lang="en-US" sz="1200" b="0" i="0" u="none" strike="noStrike">
                          <a:effectLst/>
                          <a:latin typeface="Calibri" panose="020F0502020204030204" pitchFamily="34" charset="0"/>
                        </a:rPr>
                        <a:t> </a:t>
                      </a:r>
                    </a:p>
                  </a:txBody>
                  <a:tcPr marL="9380" marR="9380" marT="93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1" i="0" u="none" strike="noStrike">
                        <a:solidFill>
                          <a:srgbClr val="1F497D"/>
                        </a:solidFill>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1" i="0" u="none" strike="noStrike">
                        <a:solidFill>
                          <a:srgbClr val="1F497D"/>
                        </a:solidFill>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1" i="0" u="none" strike="noStrike">
                        <a:solidFill>
                          <a:srgbClr val="1F497D"/>
                        </a:solidFill>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1036968"/>
                  </a:ext>
                </a:extLst>
              </a:tr>
              <a:tr h="214220">
                <a:tc>
                  <a:txBody>
                    <a:bodyPr/>
                    <a:lstStyle/>
                    <a:p>
                      <a:pPr algn="l" fontAlgn="ctr"/>
                      <a:r>
                        <a:rPr lang="en-US" sz="1200" b="0" i="0" u="none" strike="noStrike">
                          <a:effectLst/>
                          <a:latin typeface="Calibri" panose="020F0502020204030204" pitchFamily="34" charset="0"/>
                        </a:rPr>
                        <a:t>Annual Deductible</a:t>
                      </a:r>
                    </a:p>
                  </a:txBody>
                  <a:tcPr marL="9380" marR="9380" marT="93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N/A</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$50 / $150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$50 / $150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7144894"/>
                  </a:ext>
                </a:extLst>
              </a:tr>
              <a:tr h="214220">
                <a:tc>
                  <a:txBody>
                    <a:bodyPr/>
                    <a:lstStyle/>
                    <a:p>
                      <a:pPr algn="l" fontAlgn="ctr"/>
                      <a:r>
                        <a:rPr lang="en-US" sz="1200" b="0" i="0" u="none" strike="noStrike">
                          <a:effectLst/>
                          <a:latin typeface="Calibri" panose="020F0502020204030204" pitchFamily="34" charset="0"/>
                        </a:rPr>
                        <a:t>Annual Plan Maximum</a:t>
                      </a: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N/A</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$1,500</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$1,500</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4264427"/>
                  </a:ext>
                </a:extLst>
              </a:tr>
              <a:tr h="214220">
                <a:tc>
                  <a:txBody>
                    <a:bodyPr/>
                    <a:lstStyle/>
                    <a:p>
                      <a:pPr algn="l" fontAlgn="ctr"/>
                      <a:r>
                        <a:rPr lang="en-US" sz="1200" b="0" i="0" u="none" strike="noStrike">
                          <a:effectLst/>
                          <a:latin typeface="Calibri" panose="020F0502020204030204" pitchFamily="34" charset="0"/>
                        </a:rPr>
                        <a:t>Annual Rollover Amount</a:t>
                      </a: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Not Included</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Wellness Plus Incentive</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Wellness Plus Incentive</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1421552"/>
                  </a:ext>
                </a:extLst>
              </a:tr>
              <a:tr h="214220">
                <a:tc>
                  <a:txBody>
                    <a:bodyPr/>
                    <a:lstStyle/>
                    <a:p>
                      <a:pPr algn="l" fontAlgn="ctr"/>
                      <a:r>
                        <a:rPr lang="en-US" sz="1200" b="0" i="0" u="none" strike="noStrike">
                          <a:effectLst/>
                          <a:latin typeface="Calibri" panose="020F0502020204030204" pitchFamily="34" charset="0"/>
                        </a:rPr>
                        <a:t> </a:t>
                      </a:r>
                    </a:p>
                  </a:txBody>
                  <a:tcPr marL="9380" marR="9380" marT="93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extLst>
                  <a:ext uri="{0D108BD9-81ED-4DB2-BD59-A6C34878D82A}">
                    <a16:rowId xmlns:a16="http://schemas.microsoft.com/office/drawing/2014/main" val="2145559899"/>
                  </a:ext>
                </a:extLst>
              </a:tr>
              <a:tr h="214220">
                <a:tc>
                  <a:txBody>
                    <a:bodyPr/>
                    <a:lstStyle/>
                    <a:p>
                      <a:pPr algn="l" fontAlgn="ctr"/>
                      <a:r>
                        <a:rPr lang="en-US" sz="1200" b="0" i="0" u="none" strike="noStrike">
                          <a:effectLst/>
                          <a:latin typeface="Calibri" panose="020F0502020204030204" pitchFamily="34" charset="0"/>
                        </a:rPr>
                        <a:t>Preventive Services</a:t>
                      </a:r>
                    </a:p>
                  </a:txBody>
                  <a:tcPr marL="9380" marR="9380" marT="93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100%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100% (deductible waived)</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100% (deductible waived)</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0763668"/>
                  </a:ext>
                </a:extLst>
              </a:tr>
              <a:tr h="214220">
                <a:tc>
                  <a:txBody>
                    <a:bodyPr/>
                    <a:lstStyle/>
                    <a:p>
                      <a:pPr algn="l" fontAlgn="ctr"/>
                      <a:r>
                        <a:rPr lang="en-US" sz="1200" b="0" i="0" u="none" strike="noStrike">
                          <a:effectLst/>
                          <a:latin typeface="Calibri" panose="020F0502020204030204" pitchFamily="34" charset="0"/>
                        </a:rPr>
                        <a:t>Basic Services</a:t>
                      </a:r>
                    </a:p>
                  </a:txBody>
                  <a:tcPr marL="9380" marR="9380" marT="9380" marB="0" anchor="ctr">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Fee Schedule</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100%</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80%</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3846423"/>
                  </a:ext>
                </a:extLst>
              </a:tr>
              <a:tr h="214220">
                <a:tc>
                  <a:txBody>
                    <a:bodyPr/>
                    <a:lstStyle/>
                    <a:p>
                      <a:pPr algn="l" fontAlgn="ctr"/>
                      <a:r>
                        <a:rPr lang="en-US" sz="1200" b="0" i="0" u="none" strike="noStrike">
                          <a:effectLst/>
                          <a:latin typeface="Calibri" panose="020F0502020204030204" pitchFamily="34" charset="0"/>
                        </a:rPr>
                        <a:t>Major Services</a:t>
                      </a:r>
                    </a:p>
                  </a:txBody>
                  <a:tcPr marL="9380" marR="9380" marT="9380" marB="0" anchor="ctr">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Fee Schedule</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60%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50%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7957607"/>
                  </a:ext>
                </a:extLst>
              </a:tr>
              <a:tr h="214220">
                <a:tc>
                  <a:txBody>
                    <a:bodyPr/>
                    <a:lstStyle/>
                    <a:p>
                      <a:pPr algn="l" fontAlgn="ctr"/>
                      <a:r>
                        <a:rPr lang="en-US" sz="1200" b="0" i="0" u="none" strike="noStrike">
                          <a:solidFill>
                            <a:srgbClr val="993300"/>
                          </a:solidFill>
                          <a:effectLst/>
                          <a:latin typeface="Calibri" panose="020F0502020204030204" pitchFamily="34" charset="0"/>
                        </a:rPr>
                        <a:t> </a:t>
                      </a:r>
                    </a:p>
                  </a:txBody>
                  <a:tcPr marL="9380" marR="9380" marT="93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647691"/>
                  </a:ext>
                </a:extLst>
              </a:tr>
              <a:tr h="214220">
                <a:tc>
                  <a:txBody>
                    <a:bodyPr/>
                    <a:lstStyle/>
                    <a:p>
                      <a:pPr algn="l" fontAlgn="ctr"/>
                      <a:r>
                        <a:rPr lang="en-US" sz="1200" b="0" i="0" u="none" strike="noStrike">
                          <a:effectLst/>
                          <a:latin typeface="Calibri" panose="020F0502020204030204" pitchFamily="34" charset="0"/>
                        </a:rPr>
                        <a:t>Periodontics (root planing)</a:t>
                      </a:r>
                    </a:p>
                  </a:txBody>
                  <a:tcPr marL="9380" marR="9380" marT="93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Fee Schedule</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100%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80%</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7266323"/>
                  </a:ext>
                </a:extLst>
              </a:tr>
              <a:tr h="214220">
                <a:tc>
                  <a:txBody>
                    <a:bodyPr/>
                    <a:lstStyle/>
                    <a:p>
                      <a:pPr algn="l" fontAlgn="ctr"/>
                      <a:r>
                        <a:rPr lang="en-US" sz="1200" b="0" i="0" u="none" strike="noStrike">
                          <a:effectLst/>
                          <a:latin typeface="Calibri" panose="020F0502020204030204" pitchFamily="34" charset="0"/>
                        </a:rPr>
                        <a:t>Endodontics (root canal)</a:t>
                      </a: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Fee Schedule</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60%</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50%</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3368001"/>
                  </a:ext>
                </a:extLst>
              </a:tr>
              <a:tr h="214220">
                <a:tc>
                  <a:txBody>
                    <a:bodyPr/>
                    <a:lstStyle/>
                    <a:p>
                      <a:pPr algn="l" fontAlgn="ctr"/>
                      <a:r>
                        <a:rPr lang="en-US" sz="1200" b="0" i="0" u="none" strike="noStrike">
                          <a:effectLst/>
                          <a:latin typeface="Calibri" panose="020F0502020204030204" pitchFamily="34" charset="0"/>
                        </a:rPr>
                        <a:t> </a:t>
                      </a:r>
                    </a:p>
                  </a:txBody>
                  <a:tcPr marL="9380" marR="9380" marT="93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4089380"/>
                  </a:ext>
                </a:extLst>
              </a:tr>
              <a:tr h="234622">
                <a:tc gridSpan="2">
                  <a:txBody>
                    <a:bodyPr/>
                    <a:lstStyle/>
                    <a:p>
                      <a:pPr algn="l" fontAlgn="ctr"/>
                      <a:r>
                        <a:rPr lang="en-US" sz="1200" b="0" i="0" u="none" strike="noStrike">
                          <a:effectLst/>
                          <a:latin typeface="Calibri" panose="020F0502020204030204" pitchFamily="34" charset="0"/>
                        </a:rPr>
                        <a:t>Orthodontia (children to age 19)</a:t>
                      </a:r>
                    </a:p>
                  </a:txBody>
                  <a:tcPr marL="9380" marR="9380" marT="938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algn="ctr" fontAlgn="ctr"/>
                      <a:r>
                        <a:rPr lang="en-US" sz="1200" b="0" i="0" u="none" strike="noStrike">
                          <a:effectLst/>
                          <a:latin typeface="Calibri" panose="020F0502020204030204" pitchFamily="34" charset="0"/>
                        </a:rPr>
                        <a:t>Fee Schedule </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50% to $1,500 Lifetime Max</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50% to $1,500 Lifetime Max</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2983661"/>
                  </a:ext>
                </a:extLst>
              </a:tr>
              <a:tr h="214220">
                <a:tc>
                  <a:txBody>
                    <a:bodyPr/>
                    <a:lstStyle/>
                    <a:p>
                      <a:pPr algn="l" fontAlgn="ctr"/>
                      <a:r>
                        <a:rPr lang="en-US" sz="1200" b="1" i="0" u="none" strike="noStrike">
                          <a:effectLst/>
                          <a:latin typeface="Calibri" panose="020F0502020204030204" pitchFamily="34" charset="0"/>
                        </a:rPr>
                        <a:t> </a:t>
                      </a:r>
                    </a:p>
                  </a:txBody>
                  <a:tcPr marL="9380" marR="9380" marT="93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endParaRPr lang="en-US" sz="1200" b="0" i="0" u="none" strike="noStrike">
                        <a:effectLst/>
                        <a:latin typeface="Calibri" panose="020F0502020204030204" pitchFamily="34" charset="0"/>
                      </a:endParaRP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3745901"/>
                  </a:ext>
                </a:extLst>
              </a:tr>
              <a:tr h="214220">
                <a:tc>
                  <a:txBody>
                    <a:bodyPr/>
                    <a:lstStyle/>
                    <a:p>
                      <a:pPr algn="l" fontAlgn="ctr"/>
                      <a:r>
                        <a:rPr lang="en-US" sz="1200" b="0" i="0" u="none" strike="noStrike">
                          <a:effectLst/>
                          <a:latin typeface="Calibri" panose="020F0502020204030204" pitchFamily="34" charset="0"/>
                        </a:rPr>
                        <a:t>Waiting Periods</a:t>
                      </a:r>
                    </a:p>
                  </a:txBody>
                  <a:tcPr marL="9380" marR="9380" marT="93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None</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None except for Late Entrants</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None except for Late Entrants</a:t>
                      </a:r>
                    </a:p>
                  </a:txBody>
                  <a:tcPr marL="9380" marR="9380" marT="9380"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3698448"/>
                  </a:ext>
                </a:extLst>
              </a:tr>
              <a:tr h="234622">
                <a:tc>
                  <a:txBody>
                    <a:bodyPr/>
                    <a:lstStyle/>
                    <a:p>
                      <a:pPr algn="l" fontAlgn="ctr"/>
                      <a:r>
                        <a:rPr lang="en-US" sz="1200" b="0" i="0" u="none" strike="noStrike">
                          <a:effectLst/>
                          <a:latin typeface="Calibri" panose="020F0502020204030204" pitchFamily="34" charset="0"/>
                        </a:rPr>
                        <a:t>UCR Payment Level</a:t>
                      </a:r>
                    </a:p>
                  </a:txBody>
                  <a:tcPr marL="9380" marR="9380" marT="9380" marB="0" anchor="ctr">
                    <a:lnL>
                      <a:noFill/>
                    </a:lnL>
                    <a:lnR>
                      <a:noFill/>
                    </a:lnR>
                    <a:lnT>
                      <a:noFill/>
                    </a:lnT>
                    <a:lnB>
                      <a:noFill/>
                    </a:lnB>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N/A</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a:effectLst/>
                          <a:latin typeface="Calibri" panose="020F0502020204030204" pitchFamily="34" charset="0"/>
                        </a:rPr>
                        <a:t>MAC</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effectLst/>
                        <a:latin typeface="Calibri" panose="020F0502020204030204" pitchFamily="34" charset="0"/>
                      </a:endParaRPr>
                    </a:p>
                  </a:txBody>
                  <a:tcPr marL="9380" marR="9380" marT="9380" marB="0" anchor="ctr">
                    <a:lnL>
                      <a:noFill/>
                    </a:lnL>
                    <a:lnR>
                      <a:noFill/>
                    </a:lnR>
                    <a:lnT>
                      <a:noFill/>
                    </a:lnT>
                    <a:lnB>
                      <a:noFill/>
                    </a:lnB>
                  </a:tcPr>
                </a:tc>
                <a:tc gridSpan="3">
                  <a:txBody>
                    <a:bodyPr/>
                    <a:lstStyle/>
                    <a:p>
                      <a:pPr algn="ctr" fontAlgn="ctr"/>
                      <a:r>
                        <a:rPr lang="en-US" sz="1200" b="0" i="0" u="none" strike="noStrike" dirty="0">
                          <a:effectLst/>
                          <a:latin typeface="Calibri" panose="020F0502020204030204" pitchFamily="34" charset="0"/>
                        </a:rPr>
                        <a:t>90th</a:t>
                      </a:r>
                    </a:p>
                  </a:txBody>
                  <a:tcPr marL="9380" marR="9380" marT="938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8042238"/>
                  </a:ext>
                </a:extLst>
              </a:tr>
            </a:tbl>
          </a:graphicData>
        </a:graphic>
      </p:graphicFrame>
      <p:sp>
        <p:nvSpPr>
          <p:cNvPr id="2" name="TextBox 1">
            <a:extLst>
              <a:ext uri="{FF2B5EF4-FFF2-40B4-BE49-F238E27FC236}">
                <a16:creationId xmlns:a16="http://schemas.microsoft.com/office/drawing/2014/main" id="{2CE26CDA-3519-7158-DE83-A014771D9B20}"/>
              </a:ext>
            </a:extLst>
          </p:cNvPr>
          <p:cNvSpPr txBox="1"/>
          <p:nvPr/>
        </p:nvSpPr>
        <p:spPr>
          <a:xfrm>
            <a:off x="2438400" y="476520"/>
            <a:ext cx="1307782" cy="646331"/>
          </a:xfrm>
          <a:prstGeom prst="rect">
            <a:avLst/>
          </a:prstGeom>
          <a:solidFill>
            <a:srgbClr val="FFFFCC"/>
          </a:solidFill>
          <a:ln>
            <a:solidFill>
              <a:schemeClr val="accent1"/>
            </a:solidFill>
          </a:ln>
        </p:spPr>
        <p:txBody>
          <a:bodyPr wrap="square" rtlCol="0">
            <a:spAutoFit/>
          </a:bodyPr>
          <a:lstStyle/>
          <a:p>
            <a:pPr algn="ctr"/>
            <a:r>
              <a:rPr lang="en-US" dirty="0"/>
              <a:t>Digital ID cards only</a:t>
            </a:r>
          </a:p>
        </p:txBody>
      </p:sp>
    </p:spTree>
    <p:extLst>
      <p:ext uri="{BB962C8B-B14F-4D97-AF65-F5344CB8AC3E}">
        <p14:creationId xmlns:p14="http://schemas.microsoft.com/office/powerpoint/2010/main" val="397523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7086600" y="228601"/>
            <a:ext cx="1905000" cy="609599"/>
          </a:xfrm>
        </p:spPr>
        <p:txBody>
          <a:bodyPr/>
          <a:lstStyle/>
          <a:p>
            <a:pPr algn="ctr"/>
            <a:r>
              <a:rPr lang="en-US" altLang="en-US" sz="2400" dirty="0">
                <a:latin typeface="Calibri" panose="020F0502020204030204" pitchFamily="34" charset="0"/>
                <a:cs typeface="Calibri" panose="020F0502020204030204" pitchFamily="34" charset="0"/>
              </a:rPr>
              <a:t>Vision</a:t>
            </a:r>
          </a:p>
        </p:txBody>
      </p:sp>
      <p:sp>
        <p:nvSpPr>
          <p:cNvPr id="4" name="Slide Number Placeholder 3"/>
          <p:cNvSpPr>
            <a:spLocks noGrp="1"/>
          </p:cNvSpPr>
          <p:nvPr>
            <p:ph type="sldNum" sz="quarter" idx="4294967295"/>
          </p:nvPr>
        </p:nvSpPr>
        <p:spPr>
          <a:xfrm>
            <a:off x="8686800" y="6581775"/>
            <a:ext cx="533400" cy="200025"/>
          </a:xfrm>
          <a:prstGeom prst="rect">
            <a:avLst/>
          </a:prstGeom>
        </p:spPr>
        <p:txBody>
          <a:bodyPr/>
          <a:lstStyle/>
          <a:p>
            <a:pPr>
              <a:defRPr/>
            </a:pPr>
            <a:fld id="{5E22C3A7-6406-4148-8407-595EC2A26DA8}" type="slidenum">
              <a:rPr>
                <a:solidFill>
                  <a:schemeClr val="bg1"/>
                </a:solidFill>
              </a:rPr>
              <a:pPr>
                <a:defRPr/>
              </a:pPr>
              <a:t>4</a:t>
            </a:fld>
            <a:endParaRPr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5372" y="340502"/>
            <a:ext cx="1307782" cy="385796"/>
          </a:xfrm>
          <a:prstGeom prst="rect">
            <a:avLst/>
          </a:prstGeom>
        </p:spPr>
      </p:pic>
      <p:sp>
        <p:nvSpPr>
          <p:cNvPr id="6" name="TextBox 5">
            <a:extLst>
              <a:ext uri="{FF2B5EF4-FFF2-40B4-BE49-F238E27FC236}">
                <a16:creationId xmlns:a16="http://schemas.microsoft.com/office/drawing/2014/main" id="{4A1453CE-0106-4C2F-BB5D-61E3303FBB5C}"/>
              </a:ext>
            </a:extLst>
          </p:cNvPr>
          <p:cNvSpPr txBox="1"/>
          <p:nvPr/>
        </p:nvSpPr>
        <p:spPr>
          <a:xfrm>
            <a:off x="469900" y="5474743"/>
            <a:ext cx="9144000" cy="692497"/>
          </a:xfrm>
          <a:prstGeom prst="rect">
            <a:avLst/>
          </a:prstGeom>
          <a:noFill/>
        </p:spPr>
        <p:txBody>
          <a:bodyPr wrap="square" rtlCol="0">
            <a:spAutoFit/>
          </a:bodyPr>
          <a:lstStyle/>
          <a:p>
            <a:r>
              <a:rPr lang="en-US" sz="1300" dirty="0">
                <a:solidFill>
                  <a:schemeClr val="tx1">
                    <a:lumMod val="75000"/>
                    <a:lumOff val="25000"/>
                  </a:schemeClr>
                </a:solidFill>
                <a:latin typeface="Calibri" panose="020F0502020204030204" pitchFamily="34" charset="0"/>
                <a:cs typeface="Calibri" panose="020F0502020204030204" pitchFamily="34" charset="0"/>
              </a:rPr>
              <a:t>Frame benefit varies by retailer.</a:t>
            </a:r>
          </a:p>
          <a:p>
            <a:endParaRPr lang="en-US" sz="1300" dirty="0">
              <a:solidFill>
                <a:schemeClr val="tx1">
                  <a:lumMod val="75000"/>
                  <a:lumOff val="25000"/>
                </a:schemeClr>
              </a:solidFill>
              <a:latin typeface="Calibri" panose="020F0502020204030204" pitchFamily="34" charset="0"/>
              <a:cs typeface="Calibri" panose="020F0502020204030204" pitchFamily="34" charset="0"/>
            </a:endParaRPr>
          </a:p>
          <a:p>
            <a:r>
              <a:rPr lang="en-US" sz="1300" dirty="0">
                <a:solidFill>
                  <a:schemeClr val="tx1">
                    <a:lumMod val="75000"/>
                    <a:lumOff val="25000"/>
                  </a:schemeClr>
                </a:solidFill>
                <a:latin typeface="Calibri" panose="020F0502020204030204" pitchFamily="34" charset="0"/>
                <a:cs typeface="Calibri" panose="020F0502020204030204" pitchFamily="34" charset="0"/>
              </a:rPr>
              <a:t>Visit Cigna.com and select the </a:t>
            </a:r>
            <a:r>
              <a:rPr lang="en-US" sz="1300" u="sng" dirty="0">
                <a:solidFill>
                  <a:schemeClr val="tx2"/>
                </a:solidFill>
                <a:latin typeface="Calibri" panose="020F0502020204030204" pitchFamily="34" charset="0"/>
                <a:cs typeface="Calibri" panose="020F0502020204030204" pitchFamily="34" charset="0"/>
              </a:rPr>
              <a:t>Cigna Vision PPO Network </a:t>
            </a:r>
            <a:r>
              <a:rPr lang="en-US" sz="1300" dirty="0">
                <a:solidFill>
                  <a:schemeClr val="tx1">
                    <a:lumMod val="75000"/>
                    <a:lumOff val="25000"/>
                  </a:schemeClr>
                </a:solidFill>
                <a:latin typeface="Calibri" panose="020F0502020204030204" pitchFamily="34" charset="0"/>
                <a:cs typeface="Calibri" panose="020F0502020204030204" pitchFamily="34" charset="0"/>
              </a:rPr>
              <a:t>to locate an in-network vision care provider.</a:t>
            </a:r>
          </a:p>
        </p:txBody>
      </p:sp>
      <p:graphicFrame>
        <p:nvGraphicFramePr>
          <p:cNvPr id="2" name="Table 1">
            <a:extLst>
              <a:ext uri="{FF2B5EF4-FFF2-40B4-BE49-F238E27FC236}">
                <a16:creationId xmlns:a16="http://schemas.microsoft.com/office/drawing/2014/main" id="{4EF9AB63-9775-459E-A3E0-10DFBCBE2A0D}"/>
              </a:ext>
            </a:extLst>
          </p:cNvPr>
          <p:cNvGraphicFramePr>
            <a:graphicFrameLocks noGrp="1"/>
          </p:cNvGraphicFramePr>
          <p:nvPr>
            <p:extLst>
              <p:ext uri="{D42A27DB-BD31-4B8C-83A1-F6EECF244321}">
                <p14:modId xmlns:p14="http://schemas.microsoft.com/office/powerpoint/2010/main" val="1056064112"/>
              </p:ext>
            </p:extLst>
          </p:nvPr>
        </p:nvGraphicFramePr>
        <p:xfrm>
          <a:off x="609600" y="1679944"/>
          <a:ext cx="4432300" cy="2859405"/>
        </p:xfrm>
        <a:graphic>
          <a:graphicData uri="http://schemas.openxmlformats.org/drawingml/2006/table">
            <a:tbl>
              <a:tblPr/>
              <a:tblGrid>
                <a:gridCol w="1856045">
                  <a:extLst>
                    <a:ext uri="{9D8B030D-6E8A-4147-A177-3AD203B41FA5}">
                      <a16:colId xmlns:a16="http://schemas.microsoft.com/office/drawing/2014/main" val="1048289800"/>
                    </a:ext>
                  </a:extLst>
                </a:gridCol>
                <a:gridCol w="177673">
                  <a:extLst>
                    <a:ext uri="{9D8B030D-6E8A-4147-A177-3AD203B41FA5}">
                      <a16:colId xmlns:a16="http://schemas.microsoft.com/office/drawing/2014/main" val="1033655708"/>
                    </a:ext>
                  </a:extLst>
                </a:gridCol>
                <a:gridCol w="342655">
                  <a:extLst>
                    <a:ext uri="{9D8B030D-6E8A-4147-A177-3AD203B41FA5}">
                      <a16:colId xmlns:a16="http://schemas.microsoft.com/office/drawing/2014/main" val="4059774007"/>
                    </a:ext>
                  </a:extLst>
                </a:gridCol>
                <a:gridCol w="1611745">
                  <a:extLst>
                    <a:ext uri="{9D8B030D-6E8A-4147-A177-3AD203B41FA5}">
                      <a16:colId xmlns:a16="http://schemas.microsoft.com/office/drawing/2014/main" val="2896049556"/>
                    </a:ext>
                  </a:extLst>
                </a:gridCol>
                <a:gridCol w="177673">
                  <a:extLst>
                    <a:ext uri="{9D8B030D-6E8A-4147-A177-3AD203B41FA5}">
                      <a16:colId xmlns:a16="http://schemas.microsoft.com/office/drawing/2014/main" val="561913927"/>
                    </a:ext>
                  </a:extLst>
                </a:gridCol>
                <a:gridCol w="177673">
                  <a:extLst>
                    <a:ext uri="{9D8B030D-6E8A-4147-A177-3AD203B41FA5}">
                      <a16:colId xmlns:a16="http://schemas.microsoft.com/office/drawing/2014/main" val="884230522"/>
                    </a:ext>
                  </a:extLst>
                </a:gridCol>
                <a:gridCol w="88836">
                  <a:extLst>
                    <a:ext uri="{9D8B030D-6E8A-4147-A177-3AD203B41FA5}">
                      <a16:colId xmlns:a16="http://schemas.microsoft.com/office/drawing/2014/main" val="906143504"/>
                    </a:ext>
                  </a:extLst>
                </a:gridCol>
              </a:tblGrid>
              <a:tr h="228600">
                <a:tc>
                  <a:txBody>
                    <a:bodyPr/>
                    <a:lstStyle/>
                    <a:p>
                      <a:pPr algn="l" fontAlgn="ctr"/>
                      <a:endParaRPr lang="en-US" sz="1200" b="1" i="0" u="none" strike="noStrike">
                        <a:solidFill>
                          <a:srgbClr val="1F497D"/>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200" b="1" i="0" u="none" strike="noStrike">
                        <a:solidFill>
                          <a:srgbClr val="1F497D"/>
                        </a:solidFill>
                        <a:effectLst/>
                        <a:latin typeface="Calibri" panose="020F0502020204030204" pitchFamily="34" charset="0"/>
                      </a:endParaRPr>
                    </a:p>
                  </a:txBody>
                  <a:tcPr marL="9525" marR="9525" marT="9525" marB="0" anchor="ctr">
                    <a:lnL>
                      <a:noFill/>
                    </a:lnL>
                    <a:lnR>
                      <a:noFill/>
                    </a:lnR>
                    <a:lnT>
                      <a:noFill/>
                    </a:lnT>
                    <a:lnB>
                      <a:noFill/>
                    </a:lnB>
                  </a:tcPr>
                </a:tc>
                <a:tc gridSpan="5">
                  <a:txBody>
                    <a:bodyPr/>
                    <a:lstStyle/>
                    <a:p>
                      <a:pPr algn="ctr" fontAlgn="ctr"/>
                      <a:r>
                        <a:rPr lang="en-US" sz="1200" b="1" i="0" u="none" strike="noStrike">
                          <a:solidFill>
                            <a:srgbClr val="1F497D"/>
                          </a:solidFill>
                          <a:effectLst/>
                          <a:latin typeface="Calibri" panose="020F0502020204030204" pitchFamily="34" charset="0"/>
                        </a:rPr>
                        <a:t>Vision PPO</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0669806"/>
                  </a:ext>
                </a:extLst>
              </a:tr>
              <a:tr h="114300">
                <a:tc>
                  <a:txBody>
                    <a:bodyPr/>
                    <a:lstStyle/>
                    <a:p>
                      <a:pPr algn="ctr" fontAlgn="ctr"/>
                      <a:r>
                        <a:rPr lang="en-US" sz="1200" b="1" i="0" u="none" strike="noStrike">
                          <a:solidFill>
                            <a:srgbClr val="1F497D"/>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200" b="1" i="0" u="none" strike="noStrike">
                        <a:solidFill>
                          <a:srgbClr val="1F497D"/>
                        </a:solidFill>
                        <a:effectLst/>
                        <a:latin typeface="Calibri" panose="020F0502020204030204" pitchFamily="34" charset="0"/>
                      </a:endParaRPr>
                    </a:p>
                  </a:txBody>
                  <a:tcPr marL="9525" marR="9525" marT="9525" marB="0" anchor="ctr">
                    <a:lnL>
                      <a:noFill/>
                    </a:lnL>
                    <a:lnR>
                      <a:noFill/>
                    </a:lnR>
                    <a:lnT>
                      <a:noFill/>
                    </a:lnT>
                    <a:lnB>
                      <a:noFill/>
                    </a:lnB>
                  </a:tcPr>
                </a:tc>
                <a:tc gridSpan="5">
                  <a:txBody>
                    <a:bodyPr/>
                    <a:lstStyle/>
                    <a:p>
                      <a:pPr algn="ctr" fontAlgn="ctr"/>
                      <a:endParaRPr lang="en-US" sz="1200" b="0" i="0" u="none" strike="noStrike">
                        <a:solidFill>
                          <a:srgbClr val="1F497D"/>
                        </a:solidFill>
                        <a:effectLst/>
                        <a:latin typeface="Calibri" panose="020F0502020204030204" pitchFamily="34" charset="0"/>
                      </a:endParaRP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743732"/>
                  </a:ext>
                </a:extLst>
              </a:tr>
              <a:tr h="200025">
                <a:tc>
                  <a:txBody>
                    <a:bodyPr/>
                    <a:lstStyle/>
                    <a:p>
                      <a:pPr algn="l" fontAlgn="ctr"/>
                      <a:r>
                        <a:rPr lang="en-US" sz="1200" b="0" i="0" u="none" strike="noStrike">
                          <a:effectLst/>
                          <a:latin typeface="Calibri" panose="020F0502020204030204" pitchFamily="34" charset="0"/>
                        </a:rPr>
                        <a:t>Exam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200" b="0" i="0" u="none" strike="noStrike">
                        <a:effectLst/>
                        <a:latin typeface="Calibri" panose="020F0502020204030204" pitchFamily="34" charset="0"/>
                      </a:endParaRPr>
                    </a:p>
                  </a:txBody>
                  <a:tcPr marL="9525" marR="9525" marT="9525" marB="0" anchor="ctr">
                    <a:lnL>
                      <a:noFill/>
                    </a:lnL>
                    <a:lnR>
                      <a:noFill/>
                    </a:lnR>
                    <a:lnT>
                      <a:noFill/>
                    </a:lnT>
                    <a:lnB>
                      <a:noFill/>
                    </a:lnB>
                  </a:tcPr>
                </a:tc>
                <a:tc gridSpan="5">
                  <a:txBody>
                    <a:bodyPr/>
                    <a:lstStyle/>
                    <a:p>
                      <a:pPr algn="ctr" fontAlgn="ctr"/>
                      <a:r>
                        <a:rPr lang="en-US" sz="1200" b="0" i="0" u="none" strike="noStrike">
                          <a:effectLst/>
                          <a:latin typeface="Calibri" panose="020F0502020204030204" pitchFamily="34" charset="0"/>
                        </a:rPr>
                        <a:t>$10 Copay</a:t>
                      </a:r>
                    </a:p>
                  </a:txBody>
                  <a:tcPr marL="9525" marR="9525" marT="9525" marB="0" anchor="ctr">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0877356"/>
                  </a:ext>
                </a:extLst>
              </a:tr>
              <a:tr h="200025">
                <a:tc>
                  <a:txBody>
                    <a:bodyPr/>
                    <a:lstStyle/>
                    <a:p>
                      <a:pPr algn="l" fontAlgn="b"/>
                      <a:r>
                        <a:rPr lang="en-US" sz="1200" b="0" i="0" u="none" strike="noStrike">
                          <a:effectLst/>
                          <a:latin typeface="Calibri" panose="020F0502020204030204" pitchFamily="34" charset="0"/>
                        </a:rPr>
                        <a:t>Frequency</a:t>
                      </a:r>
                    </a:p>
                  </a:txBody>
                  <a:tcPr marL="9525" marR="9525" marT="9525" marB="0" anchor="b">
                    <a:lnL>
                      <a:noFill/>
                    </a:lnL>
                    <a:lnR>
                      <a:noFill/>
                    </a:lnR>
                    <a:lnT>
                      <a:noFill/>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a:effectLst/>
                          <a:latin typeface="Calibri" panose="020F0502020204030204" pitchFamily="34" charset="0"/>
                        </a:rPr>
                        <a:t>Once every 12 months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877001"/>
                  </a:ext>
                </a:extLst>
              </a:tr>
              <a:tr h="200025">
                <a:tc>
                  <a:txBody>
                    <a:bodyPr/>
                    <a:lstStyle/>
                    <a:p>
                      <a:pPr algn="l" fontAlgn="b"/>
                      <a:r>
                        <a:rPr lang="en-US" sz="1200" b="0" i="0" u="none" strike="noStrike">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48003849"/>
                  </a:ext>
                </a:extLst>
              </a:tr>
              <a:tr h="200025">
                <a:tc gridSpan="2">
                  <a:txBody>
                    <a:bodyPr/>
                    <a:lstStyle/>
                    <a:p>
                      <a:pPr algn="l" fontAlgn="b"/>
                      <a:r>
                        <a:rPr lang="en-US" sz="1200" b="0" i="0" u="none" strike="noStrike">
                          <a:effectLst/>
                          <a:latin typeface="Calibri" panose="020F0502020204030204" pitchFamily="34" charset="0"/>
                        </a:rPr>
                        <a:t>Lenses Single/Bifocal/Trifocal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5">
                  <a:txBody>
                    <a:bodyPr/>
                    <a:lstStyle/>
                    <a:p>
                      <a:pPr algn="ctr" fontAlgn="b"/>
                      <a:r>
                        <a:rPr lang="en-US" sz="1200" b="0" i="0" u="none" strike="noStrike">
                          <a:effectLst/>
                          <a:latin typeface="Calibri" panose="020F0502020204030204" pitchFamily="34" charset="0"/>
                        </a:rPr>
                        <a:t>$25 Copay</a:t>
                      </a:r>
                    </a:p>
                  </a:txBody>
                  <a:tcPr marL="9525" marR="9525" marT="9525" marB="0" anchor="b">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772671"/>
                  </a:ext>
                </a:extLst>
              </a:tr>
              <a:tr h="200025">
                <a:tc>
                  <a:txBody>
                    <a:bodyPr/>
                    <a:lstStyle/>
                    <a:p>
                      <a:pPr algn="l" fontAlgn="b"/>
                      <a:r>
                        <a:rPr lang="en-US" sz="1200" b="0" i="0" u="none" strike="noStrike">
                          <a:effectLst/>
                          <a:latin typeface="Calibri" panose="020F0502020204030204" pitchFamily="34" charset="0"/>
                        </a:rPr>
                        <a:t>Frequency</a:t>
                      </a:r>
                    </a:p>
                  </a:txBody>
                  <a:tcPr marL="9525" marR="9525" marT="9525" marB="0" anchor="b">
                    <a:lnL>
                      <a:noFill/>
                    </a:lnL>
                    <a:lnR>
                      <a:noFill/>
                    </a:lnR>
                    <a:lnT>
                      <a:noFill/>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a:effectLst/>
                          <a:latin typeface="Calibri" panose="020F0502020204030204" pitchFamily="34" charset="0"/>
                        </a:rPr>
                        <a:t>Once every 12 months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346501"/>
                  </a:ext>
                </a:extLst>
              </a:tr>
              <a:tr h="200025">
                <a:tc>
                  <a:txBody>
                    <a:bodyPr/>
                    <a:lstStyle/>
                    <a:p>
                      <a:pPr algn="l" fontAlgn="b"/>
                      <a:r>
                        <a:rPr lang="en-US" sz="1200" b="0" i="0" u="none" strike="noStrike">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8662447"/>
                  </a:ext>
                </a:extLst>
              </a:tr>
              <a:tr h="219075">
                <a:tc>
                  <a:txBody>
                    <a:bodyPr/>
                    <a:lstStyle/>
                    <a:p>
                      <a:pPr algn="l" fontAlgn="b"/>
                      <a:r>
                        <a:rPr lang="en-US" sz="1200" b="0" i="0" u="none" strike="noStrike">
                          <a:effectLst/>
                          <a:latin typeface="Calibri" panose="020F0502020204030204" pitchFamily="34" charset="0"/>
                        </a:rPr>
                        <a:t>Frames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a:effectLst/>
                          <a:latin typeface="Calibri" panose="020F0502020204030204" pitchFamily="34" charset="0"/>
                        </a:rPr>
                        <a:t>$130 Allowance</a:t>
                      </a:r>
                    </a:p>
                  </a:txBody>
                  <a:tcPr marL="9525" marR="9525" marT="9525" marB="0" anchor="b">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1808999"/>
                  </a:ext>
                </a:extLst>
              </a:tr>
              <a:tr h="200025">
                <a:tc>
                  <a:txBody>
                    <a:bodyPr/>
                    <a:lstStyle/>
                    <a:p>
                      <a:pPr algn="l" fontAlgn="b"/>
                      <a:r>
                        <a:rPr lang="en-US" sz="1200" b="0" i="0" u="none" strike="noStrike">
                          <a:effectLst/>
                          <a:latin typeface="Calibri" panose="020F0502020204030204" pitchFamily="34" charset="0"/>
                        </a:rPr>
                        <a:t>Frequency</a:t>
                      </a:r>
                    </a:p>
                  </a:txBody>
                  <a:tcPr marL="9525" marR="9525" marT="9525" marB="0" anchor="b">
                    <a:lnL>
                      <a:noFill/>
                    </a:lnL>
                    <a:lnR>
                      <a:noFill/>
                    </a:lnR>
                    <a:lnT>
                      <a:noFill/>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a:effectLst/>
                          <a:latin typeface="Calibri" panose="020F0502020204030204" pitchFamily="34" charset="0"/>
                        </a:rPr>
                        <a:t>Once every 12 months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8358507"/>
                  </a:ext>
                </a:extLst>
              </a:tr>
              <a:tr h="200025">
                <a:tc>
                  <a:txBody>
                    <a:bodyPr/>
                    <a:lstStyle/>
                    <a:p>
                      <a:pPr algn="l" fontAlgn="b"/>
                      <a:r>
                        <a:rPr lang="en-US" sz="1200" b="0" i="0" u="none" strike="noStrike">
                          <a:solidFill>
                            <a:srgbClr val="9933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en-US" sz="1200" b="0" i="0" u="none" strike="noStrike">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995775012"/>
                  </a:ext>
                </a:extLst>
              </a:tr>
              <a:tr h="219075">
                <a:tc>
                  <a:txBody>
                    <a:bodyPr/>
                    <a:lstStyle/>
                    <a:p>
                      <a:pPr algn="l" fontAlgn="b"/>
                      <a:r>
                        <a:rPr lang="en-US" sz="1200" b="0" i="0" u="none" strike="noStrike">
                          <a:effectLst/>
                          <a:latin typeface="Calibri" panose="020F0502020204030204" pitchFamily="34" charset="0"/>
                        </a:rPr>
                        <a:t>Contact Lenses Conventional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a:effectLst/>
                          <a:latin typeface="Calibri" panose="020F0502020204030204" pitchFamily="34" charset="0"/>
                        </a:rPr>
                        <a:t>$130 Allowance</a:t>
                      </a:r>
                    </a:p>
                  </a:txBody>
                  <a:tcPr marL="9525" marR="9525" marT="9525" marB="0" anchor="b">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2382713"/>
                  </a:ext>
                </a:extLst>
              </a:tr>
              <a:tr h="200025">
                <a:tc>
                  <a:txBody>
                    <a:bodyPr/>
                    <a:lstStyle/>
                    <a:p>
                      <a:pPr algn="l" fontAlgn="b"/>
                      <a:r>
                        <a:rPr lang="en-US" sz="1200" b="0" i="0" u="none" strike="noStrike">
                          <a:effectLst/>
                          <a:latin typeface="Calibri" panose="020F0502020204030204" pitchFamily="34" charset="0"/>
                        </a:rPr>
                        <a:t>Contact Lenses Medical</a:t>
                      </a:r>
                    </a:p>
                  </a:txBody>
                  <a:tcPr marL="9525" marR="9525" marT="9525" marB="0" anchor="b">
                    <a:lnL>
                      <a:noFill/>
                    </a:lnL>
                    <a:lnR>
                      <a:noFill/>
                    </a:lnR>
                    <a:lnT>
                      <a:noFill/>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a:effectLst/>
                          <a:latin typeface="Calibri" panose="020F0502020204030204" pitchFamily="34" charset="0"/>
                        </a:rPr>
                        <a:t>Covered in full</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0213884"/>
                  </a:ext>
                </a:extLst>
              </a:tr>
              <a:tr h="200025">
                <a:tc>
                  <a:txBody>
                    <a:bodyPr/>
                    <a:lstStyle/>
                    <a:p>
                      <a:pPr algn="l" fontAlgn="b"/>
                      <a:r>
                        <a:rPr lang="en-US" sz="1200" b="0" i="0" u="none" strike="noStrike">
                          <a:effectLst/>
                          <a:latin typeface="Calibri" panose="020F0502020204030204" pitchFamily="34" charset="0"/>
                        </a:rPr>
                        <a:t>Frequency</a:t>
                      </a:r>
                    </a:p>
                  </a:txBody>
                  <a:tcPr marL="9525" marR="9525" marT="9525" marB="0" anchor="b">
                    <a:lnL>
                      <a:noFill/>
                    </a:lnL>
                    <a:lnR>
                      <a:noFill/>
                    </a:lnR>
                    <a:lnT>
                      <a:noFill/>
                    </a:lnT>
                    <a:lnB>
                      <a:noFill/>
                    </a:lnB>
                  </a:tcPr>
                </a:tc>
                <a:tc>
                  <a:txBody>
                    <a:bodyPr/>
                    <a:lstStyle/>
                    <a:p>
                      <a:pPr algn="ctr" fontAlgn="b"/>
                      <a:endParaRPr lang="en-US" sz="1200" b="0" i="0" u="none" strike="noStrike">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200" b="0" i="0" u="none" strike="noStrike" dirty="0">
                          <a:effectLst/>
                          <a:latin typeface="Calibri" panose="020F0502020204030204" pitchFamily="34" charset="0"/>
                        </a:rPr>
                        <a:t>Once every 12 months</a:t>
                      </a:r>
                    </a:p>
                  </a:txBody>
                  <a:tcPr marL="9525" marR="9525" marT="9525" marB="0" anchor="b">
                    <a:lnL>
                      <a:noFill/>
                    </a:lnL>
                    <a:lnR>
                      <a:noFill/>
                    </a:lnR>
                    <a:lnT>
                      <a:noFill/>
                    </a:lnT>
                    <a:lnB>
                      <a:noFill/>
                    </a:lnB>
                    <a:solidFill>
                      <a:srgbClr val="DCE6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5279525"/>
                  </a:ext>
                </a:extLst>
              </a:tr>
            </a:tbl>
          </a:graphicData>
        </a:graphic>
      </p:graphicFrame>
      <p:pic>
        <p:nvPicPr>
          <p:cNvPr id="2050" name="Picture 2" descr="boy with glasses">
            <a:extLst>
              <a:ext uri="{FF2B5EF4-FFF2-40B4-BE49-F238E27FC236}">
                <a16:creationId xmlns:a16="http://schemas.microsoft.com/office/drawing/2014/main" id="{C5836331-6855-A18B-8911-67AA98806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729" t="4874" r="11708" b="12186"/>
          <a:stretch>
            <a:fillRect/>
          </a:stretch>
        </p:blipFill>
        <p:spPr bwMode="auto">
          <a:xfrm>
            <a:off x="5612973" y="1651369"/>
            <a:ext cx="2900362" cy="3111500"/>
          </a:xfrm>
          <a:prstGeom prst="rect">
            <a:avLst/>
          </a:prstGeom>
          <a:noFill/>
          <a:ln>
            <a:noFill/>
          </a:ln>
          <a:effectLst/>
          <a:extLst>
            <a:ext uri="{909E8E84-426E-40DD-AFC4-6F175D3DCCD1}">
              <a14:hiddenFill xmlns:a14="http://schemas.microsoft.com/office/drawing/2010/main">
                <a:solidFill>
                  <a:srgbClr val="298DCC"/>
                </a:solidFill>
              </a14:hiddenFill>
            </a:ext>
            <a:ext uri="{91240B29-F687-4F45-9708-019B960494DF}">
              <a14:hiddenLine xmlns:a14="http://schemas.microsoft.com/office/drawing/2010/main" w="25400" algn="ctr">
                <a:solidFill>
                  <a:srgbClr val="005D99"/>
                </a:solidFill>
                <a:miter lim="800000"/>
                <a:headEnd/>
                <a:tailEnd/>
              </a14:hiddenLine>
            </a:ext>
            <a:ext uri="{AF507438-7753-43E0-B8FC-AC1667EBCBE1}">
              <a14:hiddenEffects xmlns:a14="http://schemas.microsoft.com/office/drawing/2010/main">
                <a:effectLst>
                  <a:outerShdw dist="35921" dir="2700000" algn="ctr" rotWithShape="0">
                    <a:srgbClr val="005D99"/>
                  </a:outerShdw>
                </a:effectLst>
              </a14:hiddenEffects>
            </a:ext>
          </a:extLst>
        </p:spPr>
      </p:pic>
    </p:spTree>
    <p:extLst>
      <p:ext uri="{BB962C8B-B14F-4D97-AF65-F5344CB8AC3E}">
        <p14:creationId xmlns:p14="http://schemas.microsoft.com/office/powerpoint/2010/main" val="202570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651125"/>
            <a:ext cx="66103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488" y="1033463"/>
            <a:ext cx="674687"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73" name="TextBox 2"/>
          <p:cNvSpPr txBox="1">
            <a:spLocks noChangeArrowheads="1"/>
          </p:cNvSpPr>
          <p:nvPr/>
        </p:nvSpPr>
        <p:spPr bwMode="auto">
          <a:xfrm>
            <a:off x="7373938" y="688975"/>
            <a:ext cx="719137"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45074" name="Title 1"/>
          <p:cNvSpPr>
            <a:spLocks noGrp="1"/>
          </p:cNvSpPr>
          <p:nvPr>
            <p:ph type="ctrTitle"/>
          </p:nvPr>
        </p:nvSpPr>
        <p:spPr>
          <a:xfrm>
            <a:off x="6324600" y="228601"/>
            <a:ext cx="2666999" cy="609599"/>
          </a:xfrm>
        </p:spPr>
        <p:txBody>
          <a:bodyPr/>
          <a:lstStyle/>
          <a:p>
            <a:pPr algn="ctr"/>
            <a:r>
              <a:rPr lang="en-US" altLang="en-US" dirty="0">
                <a:latin typeface="Calibri" panose="020F0502020204030204" pitchFamily="34" charset="0"/>
                <a:cs typeface="Calibri" panose="020F0502020204030204" pitchFamily="34" charset="0"/>
              </a:rPr>
              <a:t>m</a:t>
            </a:r>
            <a:r>
              <a:rPr lang="en-US" altLang="en-US" sz="2400" dirty="0">
                <a:latin typeface="Calibri" panose="020F0502020204030204" pitchFamily="34" charset="0"/>
                <a:cs typeface="Calibri" panose="020F0502020204030204" pitchFamily="34" charset="0"/>
              </a:rPr>
              <a:t>yCigna.com</a:t>
            </a:r>
          </a:p>
        </p:txBody>
      </p:sp>
      <p:sp>
        <p:nvSpPr>
          <p:cNvPr id="8" name="Rectangle 7"/>
          <p:cNvSpPr/>
          <p:nvPr/>
        </p:nvSpPr>
        <p:spPr>
          <a:xfrm>
            <a:off x="8725296" y="6564868"/>
            <a:ext cx="4187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CA5136-9B8D-475A-95F7-6277601F6EF7}"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ectangle 11"/>
          <p:cNvSpPr>
            <a:spLocks noChangeArrowheads="1"/>
          </p:cNvSpPr>
          <p:nvPr/>
        </p:nvSpPr>
        <p:spPr bwMode="auto">
          <a:xfrm>
            <a:off x="4435375" y="1581393"/>
            <a:ext cx="4176911" cy="4019690"/>
          </a:xfrm>
          <a:prstGeom prst="rect">
            <a:avLst/>
          </a:prstGeom>
          <a:noFill/>
          <a:ln>
            <a:noFill/>
          </a:ln>
          <a:effectLst>
            <a:prstShdw prst="shdw17" dist="17961" dir="2700000">
              <a:srgbClr val="4F81BD">
                <a:gamma/>
                <a:shade val="60000"/>
                <a:invGamma/>
              </a:srgbClr>
            </a:prstShdw>
          </a:effectLst>
        </p:spPr>
        <p:txBody>
          <a:bodyPr wrap="square" anchor="ctr">
            <a:spAutoFit/>
          </a:bodyPr>
          <a:lstStyle/>
          <a:p>
            <a:pPr marL="0" marR="0" lvl="0" indent="0" algn="l" defTabSz="914400" rtl="0" eaLnBrk="0" fontAlgn="auto" latinLnBrk="0" hangingPunct="0">
              <a:lnSpc>
                <a:spcPct val="150000"/>
              </a:lnSpc>
              <a:spcBef>
                <a:spcPts val="0"/>
              </a:spcBef>
              <a:spcAft>
                <a:spcPts val="0"/>
              </a:spcAft>
              <a:buClrTx/>
              <a:buSzTx/>
              <a:buFontTx/>
              <a:buNone/>
              <a:tabLst>
                <a:tab pos="114300" algn="l"/>
                <a:tab pos="228600" algn="l"/>
                <a:tab pos="342900" algn="l"/>
              </a:tabLst>
              <a:defRPr/>
            </a:pPr>
            <a:r>
              <a:rPr kumimoji="0" lang="en-US" sz="1800" b="1" i="0" u="none" strike="noStrike" kern="0" cap="none" spc="0" normalizeH="0" baseline="0" noProof="0" dirty="0">
                <a:ln>
                  <a:noFill/>
                </a:ln>
                <a:solidFill>
                  <a:srgbClr val="4F81BD">
                    <a:lumMod val="75000"/>
                  </a:srgbClr>
                </a:solidFill>
                <a:effectLst/>
                <a:uLnTx/>
                <a:uFillTx/>
                <a:latin typeface="Calibri" panose="020F0502020204030204" pitchFamily="34" charset="0"/>
                <a:ea typeface="Verdana" pitchFamily="34" charset="0"/>
                <a:cs typeface="Calibri" panose="020F0502020204030204" pitchFamily="34" charset="0"/>
              </a:rPr>
              <a:t>Some things you can do within  myCigna.com or the mobile app:</a:t>
            </a:r>
          </a:p>
          <a:p>
            <a:pPr marL="0" marR="0" lvl="0" indent="0" algn="l" defTabSz="914400" rtl="0" eaLnBrk="0" fontAlgn="auto" latinLnBrk="0" hangingPunct="0">
              <a:lnSpc>
                <a:spcPct val="150000"/>
              </a:lnSpc>
              <a:spcBef>
                <a:spcPts val="0"/>
              </a:spcBef>
              <a:spcAft>
                <a:spcPts val="0"/>
              </a:spcAft>
              <a:buClrTx/>
              <a:buSzTx/>
              <a:buFontTx/>
              <a:buNone/>
              <a:tabLst>
                <a:tab pos="114300" algn="l"/>
                <a:tab pos="228600" algn="l"/>
                <a:tab pos="342900" algn="l"/>
              </a:tabLst>
              <a:defRPr/>
            </a:pPr>
            <a:endParaRPr kumimoji="0" lang="en-US" sz="1000" b="1" i="0" u="none" strike="noStrike" kern="0" cap="none" spc="0" normalizeH="0" baseline="0" noProof="0" dirty="0">
              <a:ln>
                <a:noFill/>
              </a:ln>
              <a:solidFill>
                <a:srgbClr val="4F81BD">
                  <a:lumMod val="75000"/>
                </a:srgbClr>
              </a:solidFill>
              <a:effectLst/>
              <a:uLnTx/>
              <a:uFillTx/>
              <a:latin typeface="Calibri" panose="020F0502020204030204" pitchFamily="34" charset="0"/>
              <a:ea typeface="Verdana" pitchFamily="34" charset="0"/>
              <a:cs typeface="Calibri" panose="020F0502020204030204" pitchFamily="34" charset="0"/>
            </a:endParaRPr>
          </a:p>
          <a:p>
            <a:pPr marL="285750" marR="0" lvl="0" indent="-285750" algn="l" defTabSz="914400" rtl="0" eaLnBrk="0" fontAlgn="auto" latinLnBrk="0" hangingPunct="0">
              <a:lnSpc>
                <a:spcPct val="150000"/>
              </a:lnSpc>
              <a:spcBef>
                <a:spcPts val="0"/>
              </a:spcBef>
              <a:spcAft>
                <a:spcPts val="0"/>
              </a:spcAft>
              <a:buClrTx/>
              <a:buSzTx/>
              <a:buFont typeface="Arial" pitchFamily="34" charset="0"/>
              <a:buChar char="•"/>
              <a:tabLst>
                <a:tab pos="114300" algn="l"/>
                <a:tab pos="228600" algn="l"/>
                <a:tab pos="342900" algn="l"/>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Verdana" pitchFamily="34" charset="0"/>
                <a:cs typeface="Calibri" panose="020F0502020204030204" pitchFamily="34" charset="0"/>
              </a:rPr>
              <a:t>View ID Card</a:t>
            </a:r>
          </a:p>
          <a:p>
            <a:pPr marL="285750" marR="0" lvl="0" indent="-285750" algn="l" defTabSz="914400" rtl="0" eaLnBrk="0" fontAlgn="auto" latinLnBrk="0" hangingPunct="0">
              <a:lnSpc>
                <a:spcPct val="150000"/>
              </a:lnSpc>
              <a:spcBef>
                <a:spcPts val="0"/>
              </a:spcBef>
              <a:spcAft>
                <a:spcPts val="0"/>
              </a:spcAft>
              <a:buClrTx/>
              <a:buSzTx/>
              <a:buFont typeface="Arial" pitchFamily="34" charset="0"/>
              <a:buChar char="•"/>
              <a:tabLst>
                <a:tab pos="114300" algn="l"/>
                <a:tab pos="228600" algn="l"/>
                <a:tab pos="342900" algn="l"/>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Verdana" pitchFamily="34" charset="0"/>
                <a:cs typeface="Calibri" panose="020F0502020204030204" pitchFamily="34" charset="0"/>
              </a:rPr>
              <a:t>Access and view health claims</a:t>
            </a:r>
          </a:p>
          <a:p>
            <a:pPr marL="285750" marR="0" lvl="0" indent="-285750" algn="l" defTabSz="914400" rtl="0" eaLnBrk="0" fontAlgn="auto" latinLnBrk="0" hangingPunct="0">
              <a:lnSpc>
                <a:spcPct val="150000"/>
              </a:lnSpc>
              <a:spcBef>
                <a:spcPts val="0"/>
              </a:spcBef>
              <a:spcAft>
                <a:spcPts val="0"/>
              </a:spcAft>
              <a:buClrTx/>
              <a:buSzTx/>
              <a:buFont typeface="Arial" pitchFamily="34" charset="0"/>
              <a:buChar char="•"/>
              <a:tabLst>
                <a:tab pos="114300" algn="l"/>
                <a:tab pos="228600" algn="l"/>
                <a:tab pos="342900" algn="l"/>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Verdana" pitchFamily="34" charset="0"/>
                <a:cs typeface="Calibri" panose="020F0502020204030204" pitchFamily="34" charset="0"/>
              </a:rPr>
              <a:t>Review plan deductibles and coinsurance</a:t>
            </a:r>
          </a:p>
          <a:p>
            <a:pPr marL="285750" marR="0" lvl="0" indent="-285750" algn="l" defTabSz="914400" rtl="0" eaLnBrk="0" fontAlgn="auto" latinLnBrk="0" hangingPunct="0">
              <a:lnSpc>
                <a:spcPct val="150000"/>
              </a:lnSpc>
              <a:spcBef>
                <a:spcPts val="0"/>
              </a:spcBef>
              <a:spcAft>
                <a:spcPts val="0"/>
              </a:spcAft>
              <a:buClrTx/>
              <a:buSzTx/>
              <a:buFont typeface="Arial" pitchFamily="34" charset="0"/>
              <a:buChar char="•"/>
              <a:tabLst>
                <a:tab pos="114300" algn="l"/>
                <a:tab pos="228600" algn="l"/>
                <a:tab pos="342900" algn="l"/>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Verdana" pitchFamily="34" charset="0"/>
                <a:cs typeface="Calibri" panose="020F0502020204030204" pitchFamily="34" charset="0"/>
              </a:rPr>
              <a:t>Look up cost of procedures and prescriptions</a:t>
            </a:r>
          </a:p>
          <a:p>
            <a:pPr marL="285750" marR="0" lvl="0" indent="-285750" algn="l" defTabSz="914400" rtl="0" eaLnBrk="0" fontAlgn="auto" latinLnBrk="0" hangingPunct="0">
              <a:lnSpc>
                <a:spcPct val="150000"/>
              </a:lnSpc>
              <a:spcBef>
                <a:spcPts val="0"/>
              </a:spcBef>
              <a:spcAft>
                <a:spcPts val="0"/>
              </a:spcAft>
              <a:buClrTx/>
              <a:buSzTx/>
              <a:buFont typeface="Arial" pitchFamily="34" charset="0"/>
              <a:buChar char="•"/>
              <a:tabLst>
                <a:tab pos="114300" algn="l"/>
                <a:tab pos="228600" algn="l"/>
                <a:tab pos="342900" algn="l"/>
              </a:tabLst>
              <a:defRPr/>
            </a:pPr>
            <a:r>
              <a:rPr kumimoji="0" lang="en-US" sz="1800" b="0"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Verdana" pitchFamily="34" charset="0"/>
                <a:cs typeface="Calibri" panose="020F0502020204030204" pitchFamily="34" charset="0"/>
              </a:rPr>
              <a:t>Find doctors nearby</a:t>
            </a:r>
            <a:endParaRPr kumimoji="0" lang="en-US" sz="18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8706" y="358743"/>
            <a:ext cx="1307782" cy="385796"/>
          </a:xfrm>
          <a:prstGeom prst="rect">
            <a:avLst/>
          </a:prstGeom>
        </p:spPr>
      </p:pic>
      <p:sp>
        <p:nvSpPr>
          <p:cNvPr id="10" name="Rectangle 9">
            <a:extLst>
              <a:ext uri="{FF2B5EF4-FFF2-40B4-BE49-F238E27FC236}">
                <a16:creationId xmlns:a16="http://schemas.microsoft.com/office/drawing/2014/main" id="{AC60AB2B-7A6B-4C96-8256-9AEA4C59F9A0}"/>
              </a:ext>
            </a:extLst>
          </p:cNvPr>
          <p:cNvSpPr/>
          <p:nvPr/>
        </p:nvSpPr>
        <p:spPr>
          <a:xfrm>
            <a:off x="520700" y="688975"/>
            <a:ext cx="3578225" cy="59877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05349250-1A0B-4252-8661-DE90761CB9CA}"/>
              </a:ext>
            </a:extLst>
          </p:cNvPr>
          <p:cNvPicPr>
            <a:picLocks noChangeAspect="1"/>
          </p:cNvPicPr>
          <p:nvPr/>
        </p:nvPicPr>
        <p:blipFill rotWithShape="1">
          <a:blip r:embed="rId5">
            <a:extLst>
              <a:ext uri="{28A0092B-C50C-407E-A947-70E740481C1C}">
                <a14:useLocalDpi xmlns:a14="http://schemas.microsoft.com/office/drawing/2010/main" val="0"/>
              </a:ext>
            </a:extLst>
          </a:blip>
          <a:srcRect t="1305" b="2757"/>
          <a:stretch/>
        </p:blipFill>
        <p:spPr>
          <a:xfrm>
            <a:off x="637679" y="838200"/>
            <a:ext cx="3344266" cy="5702135"/>
          </a:xfrm>
          <a:prstGeom prst="rect">
            <a:avLst/>
          </a:prstGeom>
        </p:spPr>
      </p:pic>
    </p:spTree>
    <p:extLst>
      <p:ext uri="{BB962C8B-B14F-4D97-AF65-F5344CB8AC3E}">
        <p14:creationId xmlns:p14="http://schemas.microsoft.com/office/powerpoint/2010/main" val="322419640"/>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4419600" y="228601"/>
            <a:ext cx="4572000" cy="609599"/>
          </a:xfrm>
        </p:spPr>
        <p:txBody>
          <a:bodyPr/>
          <a:lstStyle/>
          <a:p>
            <a:pPr algn="ctr"/>
            <a:r>
              <a:rPr lang="en-US" altLang="en-US" sz="2400" dirty="0">
                <a:latin typeface="Calibri" panose="020F0502020204030204" pitchFamily="34" charset="0"/>
                <a:cs typeface="Calibri" panose="020F0502020204030204" pitchFamily="34" charset="0"/>
              </a:rPr>
              <a:t>Flexible Spending Account (FSA) </a:t>
            </a:r>
          </a:p>
        </p:txBody>
      </p:sp>
      <p:sp>
        <p:nvSpPr>
          <p:cNvPr id="3" name="Content Placeholder 2"/>
          <p:cNvSpPr>
            <a:spLocks noGrp="1"/>
          </p:cNvSpPr>
          <p:nvPr>
            <p:ph type="subTitle" idx="4294967295"/>
          </p:nvPr>
        </p:nvSpPr>
        <p:spPr>
          <a:xfrm>
            <a:off x="838200" y="1418560"/>
            <a:ext cx="7162800" cy="4572000"/>
          </a:xfrm>
        </p:spPr>
        <p:txBody>
          <a:bodyPr>
            <a:normAutofit fontScale="92500" lnSpcReduction="10000"/>
          </a:bodyPr>
          <a:lstStyle/>
          <a:p>
            <a:pPr marL="285750" indent="-285750" algn="l">
              <a:buFont typeface="Arial" panose="020B0604020202020204" pitchFamily="34" charset="0"/>
              <a:buChar char="•"/>
              <a:defRPr/>
            </a:pPr>
            <a:r>
              <a:rPr lang="en-US" sz="1600" b="1"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Health Care Flexible Spending Account (FSA): </a:t>
            </a:r>
            <a:r>
              <a:rPr lang="en-US" sz="1600" b="1"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$3,200</a:t>
            </a:r>
          </a:p>
          <a:p>
            <a:pPr lvl="1" algn="l">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Qualified Health Care Expenses</a:t>
            </a:r>
          </a:p>
          <a:p>
            <a:pPr lvl="1" algn="l">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Rollover of </a:t>
            </a:r>
            <a:r>
              <a:rPr lang="en-US" sz="1600"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$640 </a:t>
            </a: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into next plan year </a:t>
            </a:r>
          </a:p>
          <a:p>
            <a:pPr lvl="1" algn="l">
              <a:defRPr/>
            </a:pPr>
            <a:endPar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marL="285750" indent="-285750" algn="l">
              <a:buFont typeface="Arial" panose="020B0604020202020204" pitchFamily="34" charset="0"/>
              <a:buChar char="•"/>
              <a:defRPr/>
            </a:pPr>
            <a:r>
              <a:rPr lang="en-US" sz="1600" b="1"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Limited Purpose Flexible Spending Account (LP-FSA): </a:t>
            </a:r>
            <a:r>
              <a:rPr lang="en-US" sz="1600" b="1"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$3,200</a:t>
            </a:r>
          </a:p>
          <a:p>
            <a:pPr lvl="1" algn="l">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Must be enrolled in one of the medical HDHPs</a:t>
            </a:r>
          </a:p>
          <a:p>
            <a:pPr lvl="1" algn="l">
              <a:defRPr/>
            </a:pPr>
            <a:r>
              <a:rPr lang="en-US" sz="1600" dirty="0">
                <a:latin typeface="Calibri" panose="020F0502020204030204" pitchFamily="34" charset="0"/>
                <a:ea typeface="Verdana" panose="020B0604030504040204" pitchFamily="34" charset="0"/>
                <a:cs typeface="Calibri" panose="020F0502020204030204" pitchFamily="34" charset="0"/>
              </a:rPr>
              <a:t>F</a:t>
            </a: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unds can be used only for qualified dental and </a:t>
            </a:r>
            <a:r>
              <a:rPr lang="en-US" sz="1600" dirty="0">
                <a:latin typeface="Calibri" panose="020F0502020204030204" pitchFamily="34" charset="0"/>
                <a:ea typeface="Verdana" panose="020B0604030504040204" pitchFamily="34" charset="0"/>
                <a:cs typeface="Calibri" panose="020F0502020204030204" pitchFamily="34" charset="0"/>
              </a:rPr>
              <a:t>v</a:t>
            </a: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ision expenses</a:t>
            </a:r>
          </a:p>
          <a:p>
            <a:pPr lvl="1" algn="l">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Rollover of </a:t>
            </a:r>
            <a:r>
              <a:rPr lang="en-US" sz="1600"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$640 </a:t>
            </a: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into the next plan year</a:t>
            </a:r>
          </a:p>
          <a:p>
            <a:pPr lvl="1" algn="l">
              <a:defRPr/>
            </a:pPr>
            <a:endPar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marL="285750" indent="-285750" algn="l">
              <a:buFont typeface="Arial" panose="020B0604020202020204" pitchFamily="34" charset="0"/>
              <a:buChar char="•"/>
              <a:defRPr/>
            </a:pPr>
            <a:r>
              <a:rPr lang="en-US" sz="1600" b="1"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Dependent Care Flexible Spending Account (DC-FSA): </a:t>
            </a:r>
            <a:r>
              <a:rPr lang="en-US" sz="1600" b="1" dirty="0">
                <a:solidFill>
                  <a:schemeClr val="accent1">
                    <a:lumMod val="75000"/>
                  </a:schemeClr>
                </a:solidFill>
                <a:latin typeface="Calibri" panose="020F0502020204030204" pitchFamily="34" charset="0"/>
                <a:ea typeface="Verdana" panose="020B0604030504040204" pitchFamily="34" charset="0"/>
                <a:cs typeface="Calibri" panose="020F0502020204030204" pitchFamily="34" charset="0"/>
              </a:rPr>
              <a:t>$5,000 household max</a:t>
            </a:r>
          </a:p>
          <a:p>
            <a:pPr lvl="1" algn="l">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Qualified Dependent Care or Elder Care expenses to allow you (or your spouse) to work or go to school </a:t>
            </a:r>
          </a:p>
          <a:p>
            <a:pPr marL="0" indent="0" algn="l">
              <a:buFont typeface="Arial" charset="0"/>
              <a:buNone/>
              <a:defRPr/>
            </a:pPr>
            <a:endPar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endParaRPr>
          </a:p>
          <a:p>
            <a:pPr marL="285750" indent="-285750" algn="l">
              <a:lnSpc>
                <a:spcPct val="150000"/>
              </a:lnSpc>
              <a:buFont typeface="Arial" panose="020B0604020202020204" pitchFamily="34" charset="0"/>
              <a:buChar char="•"/>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Debit MasterCard available for the Health Care Account.</a:t>
            </a:r>
          </a:p>
          <a:p>
            <a:pPr marL="285750" indent="-285750" algn="l">
              <a:lnSpc>
                <a:spcPct val="150000"/>
              </a:lnSpc>
              <a:buFont typeface="Arial" panose="020B0604020202020204" pitchFamily="34" charset="0"/>
              <a:buChar char="•"/>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You must submit receipts for non-copay expenses.</a:t>
            </a:r>
          </a:p>
          <a:p>
            <a:pPr marL="285750" indent="-285750" algn="l">
              <a:lnSpc>
                <a:spcPct val="150000"/>
              </a:lnSpc>
              <a:buFont typeface="Arial" panose="020B0604020202020204" pitchFamily="34" charset="0"/>
              <a:buChar char="•"/>
              <a:defRPr/>
            </a:pPr>
            <a:r>
              <a:rPr lang="en-US" sz="16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Must re-elect every year.</a:t>
            </a:r>
          </a:p>
        </p:txBody>
      </p:sp>
      <p:sp>
        <p:nvSpPr>
          <p:cNvPr id="4" name="Slide Number Placeholder 3"/>
          <p:cNvSpPr>
            <a:spLocks noGrp="1"/>
          </p:cNvSpPr>
          <p:nvPr>
            <p:ph type="sldNum" sz="quarter" idx="4294967295"/>
          </p:nvPr>
        </p:nvSpPr>
        <p:spPr>
          <a:xfrm>
            <a:off x="8686800" y="6553200"/>
            <a:ext cx="609600" cy="200025"/>
          </a:xfrm>
          <a:prstGeom prst="rect">
            <a:avLst/>
          </a:prstGeom>
        </p:spPr>
        <p:txBody>
          <a:bodyPr/>
          <a:lstStyle/>
          <a:p>
            <a:pPr>
              <a:defRPr/>
            </a:pPr>
            <a:fld id="{E62D9B46-DFC4-402A-BC99-FD22A1A8FC7E}" type="slidenum">
              <a:rPr>
                <a:solidFill>
                  <a:schemeClr val="bg1"/>
                </a:solidFill>
              </a:rPr>
              <a:pPr>
                <a:defRPr/>
              </a:pPr>
              <a:t>6</a:t>
            </a:fld>
            <a:endParaRPr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845"/>
          <a:stretch/>
        </p:blipFill>
        <p:spPr>
          <a:xfrm>
            <a:off x="2716619" y="279400"/>
            <a:ext cx="1676400" cy="558800"/>
          </a:xfrm>
          <a:prstGeom prst="rect">
            <a:avLst/>
          </a:prstGeom>
        </p:spPr>
      </p:pic>
    </p:spTree>
    <p:extLst>
      <p:ext uri="{BB962C8B-B14F-4D97-AF65-F5344CB8AC3E}">
        <p14:creationId xmlns:p14="http://schemas.microsoft.com/office/powerpoint/2010/main" val="60062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5638800" y="228601"/>
            <a:ext cx="3352800" cy="609599"/>
          </a:xfrm>
        </p:spPr>
        <p:txBody>
          <a:bodyPr/>
          <a:lstStyle/>
          <a:p>
            <a:pPr algn="ctr"/>
            <a:r>
              <a:rPr lang="en-US" altLang="en-US" sz="2400" dirty="0">
                <a:latin typeface="Calibri" panose="020F0502020204030204" pitchFamily="34" charset="0"/>
                <a:cs typeface="Calibri" panose="020F0502020204030204" pitchFamily="34" charset="0"/>
              </a:rPr>
              <a:t>HSA Bank Account</a:t>
            </a:r>
          </a:p>
        </p:txBody>
      </p:sp>
      <p:sp>
        <p:nvSpPr>
          <p:cNvPr id="4" name="Slide Number Placeholder 3"/>
          <p:cNvSpPr>
            <a:spLocks noGrp="1"/>
          </p:cNvSpPr>
          <p:nvPr>
            <p:ph type="sldNum" sz="quarter" idx="4294967295"/>
          </p:nvPr>
        </p:nvSpPr>
        <p:spPr>
          <a:xfrm>
            <a:off x="8812213" y="6553200"/>
            <a:ext cx="255587" cy="1555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BC8060-4C70-4B07-9FB8-6BD65980A915}" type="slidenum">
              <a:rPr kumimoji="0"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0365" y="352271"/>
            <a:ext cx="2194989" cy="490862"/>
          </a:xfrm>
          <a:prstGeom prst="rect">
            <a:avLst/>
          </a:prstGeom>
        </p:spPr>
      </p:pic>
      <p:sp>
        <p:nvSpPr>
          <p:cNvPr id="8" name="Rectangle 7"/>
          <p:cNvSpPr/>
          <p:nvPr/>
        </p:nvSpPr>
        <p:spPr>
          <a:xfrm>
            <a:off x="433754" y="3981011"/>
            <a:ext cx="8001000" cy="2325573"/>
          </a:xfrm>
          <a:prstGeom prst="rect">
            <a:avLst/>
          </a:prstGeom>
          <a:noFill/>
          <a:ln>
            <a:solidFill>
              <a:schemeClr val="accent1"/>
            </a:solidFill>
          </a:ln>
        </p:spPr>
        <p:txBody>
          <a:bodyPr wrap="square">
            <a:spAutoFit/>
          </a:bodyPr>
          <a:lstStyle/>
          <a:p>
            <a:pPr marL="0" marR="0" lvl="0" indent="0" algn="l" defTabSz="914400" rtl="0" eaLnBrk="0" fontAlgn="auto" latinLnBrk="0" hangingPunct="0">
              <a:lnSpc>
                <a:spcPct val="106000"/>
              </a:lnSpc>
              <a:spcBef>
                <a:spcPct val="80000"/>
              </a:spcBef>
              <a:spcAft>
                <a:spcPts val="0"/>
              </a:spcAft>
              <a:buClr>
                <a:srgbClr val="1F6A96"/>
              </a:buClr>
              <a:buSzPct val="100000"/>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ＭＳ Ｐゴシック" charset="0"/>
                <a:cs typeface="Calibri" panose="020F0502020204030204" pitchFamily="34" charset="0"/>
              </a:rPr>
              <a:t>To open and contribute to an HSA you must:</a:t>
            </a:r>
          </a:p>
          <a:p>
            <a:pPr marL="86360" marR="0" lvl="0" indent="0" algn="l" defTabSz="914400" rtl="0" eaLnBrk="0" fontAlgn="auto" latinLnBrk="0" hangingPunct="0">
              <a:lnSpc>
                <a:spcPct val="100000"/>
              </a:lnSpc>
              <a:spcBef>
                <a:spcPct val="80000"/>
              </a:spcBef>
              <a:spcAft>
                <a:spcPts val="0"/>
              </a:spcAft>
              <a:buClr>
                <a:srgbClr val="1F6A96"/>
              </a:buClr>
              <a:buSzPct val="100000"/>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ＭＳ Ｐゴシック" charset="0"/>
                <a:cs typeface="Calibri" panose="020F0502020204030204" pitchFamily="34" charset="0"/>
              </a:rPr>
              <a:t>Be covered by a qualified high deductible health plan </a:t>
            </a:r>
          </a:p>
          <a:p>
            <a:pPr marL="86360" marR="0" lvl="0" indent="0" algn="l" defTabSz="914400" rtl="0" eaLnBrk="0" fontAlgn="auto" latinLnBrk="0" hangingPunct="0">
              <a:lnSpc>
                <a:spcPct val="100000"/>
              </a:lnSpc>
              <a:spcBef>
                <a:spcPct val="80000"/>
              </a:spcBef>
              <a:spcAft>
                <a:spcPts val="0"/>
              </a:spcAft>
              <a:buClr>
                <a:srgbClr val="1F6A96"/>
              </a:buClr>
              <a:buSzPct val="100000"/>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ＭＳ Ｐゴシック" charset="0"/>
                <a:cs typeface="Calibri" panose="020F0502020204030204" pitchFamily="34" charset="0"/>
              </a:rPr>
              <a:t>Not be enrolled in Medicare or Tricare</a:t>
            </a:r>
          </a:p>
          <a:p>
            <a:pPr marL="86360" marR="0" lvl="0" indent="0" algn="l" defTabSz="914400" rtl="0" eaLnBrk="0" fontAlgn="auto" latinLnBrk="0" hangingPunct="0">
              <a:lnSpc>
                <a:spcPct val="100000"/>
              </a:lnSpc>
              <a:spcBef>
                <a:spcPct val="80000"/>
              </a:spcBef>
              <a:spcAft>
                <a:spcPts val="0"/>
              </a:spcAft>
              <a:buClr>
                <a:srgbClr val="1F6A96"/>
              </a:buClr>
              <a:buSzPct val="100000"/>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ＭＳ Ｐゴシック" charset="0"/>
                <a:cs typeface="Calibri" panose="020F0502020204030204" pitchFamily="34" charset="0"/>
              </a:rPr>
              <a:t>Not have any other health coverage that pays for out‐of‐pocket healthcare expenses before you meet your plan deductible, including Medicare A and B</a:t>
            </a:r>
          </a:p>
          <a:p>
            <a:pPr marL="86360" marR="0" lvl="0" indent="0" algn="l" defTabSz="914400" rtl="0" eaLnBrk="0" fontAlgn="auto" latinLnBrk="0" hangingPunct="0">
              <a:lnSpc>
                <a:spcPct val="100000"/>
              </a:lnSpc>
              <a:spcBef>
                <a:spcPct val="80000"/>
              </a:spcBef>
              <a:spcAft>
                <a:spcPts val="0"/>
              </a:spcAft>
              <a:buClr>
                <a:srgbClr val="1F6A96"/>
              </a:buClr>
              <a:buSzPct val="100000"/>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ＭＳ Ｐゴシック" charset="0"/>
                <a:cs typeface="Calibri" panose="020F0502020204030204" pitchFamily="34" charset="0"/>
              </a:rPr>
              <a:t>Not have received any VA health benefits within the last 3 months</a:t>
            </a:r>
          </a:p>
          <a:p>
            <a:pPr marL="86360" marR="0" lvl="0" indent="0" algn="l" defTabSz="914400" rtl="0" eaLnBrk="0" fontAlgn="auto" latinLnBrk="0" hangingPunct="0">
              <a:lnSpc>
                <a:spcPct val="100000"/>
              </a:lnSpc>
              <a:spcBef>
                <a:spcPts val="600"/>
              </a:spcBef>
              <a:spcAft>
                <a:spcPts val="0"/>
              </a:spcAft>
              <a:buClr>
                <a:srgbClr val="1F6A96"/>
              </a:buClr>
              <a:buSzPct val="100000"/>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ＭＳ Ｐゴシック" charset="0"/>
                <a:cs typeface="Calibri" panose="020F0502020204030204" pitchFamily="34" charset="0"/>
              </a:rPr>
              <a:t>Not be enrolled in a Medical FSA Account</a:t>
            </a:r>
          </a:p>
          <a:p>
            <a:pPr marL="628650" marR="0" lvl="1" indent="-91440" algn="l" defTabSz="914400" rtl="0" eaLnBrk="0" fontAlgn="auto" latinLnBrk="0" hangingPunct="0">
              <a:lnSpc>
                <a:spcPct val="100000"/>
              </a:lnSpc>
              <a:spcBef>
                <a:spcPts val="600"/>
              </a:spcBef>
              <a:spcAft>
                <a:spcPts val="0"/>
              </a:spcAft>
              <a:buClr>
                <a:srgbClr val="1F6A96"/>
              </a:buClr>
              <a:buSzTx/>
              <a:buFont typeface="Arial" charset="0"/>
              <a:buChar char="–"/>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pitchFamily="34" charset="0"/>
                <a:ea typeface="ＭＳ Ｐゴシック" charset="-128"/>
                <a:cs typeface="Calibri" panose="020F0502020204030204" pitchFamily="34" charset="0"/>
              </a:rPr>
              <a:t>You can enroll in a Dependent Care FSA + Limited Flexible Spending Account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4053" y="1586643"/>
            <a:ext cx="2420815" cy="1730719"/>
          </a:xfrm>
          <a:prstGeom prst="rect">
            <a:avLst/>
          </a:prstGeom>
        </p:spPr>
      </p:pic>
      <p:sp>
        <p:nvSpPr>
          <p:cNvPr id="2" name="TextBox 1">
            <a:extLst>
              <a:ext uri="{FF2B5EF4-FFF2-40B4-BE49-F238E27FC236}">
                <a16:creationId xmlns:a16="http://schemas.microsoft.com/office/drawing/2014/main" id="{38FF3458-0DB3-4C9D-8333-8FC629CD9F11}"/>
              </a:ext>
            </a:extLst>
          </p:cNvPr>
          <p:cNvSpPr txBox="1"/>
          <p:nvPr/>
        </p:nvSpPr>
        <p:spPr>
          <a:xfrm>
            <a:off x="433754" y="1199058"/>
            <a:ext cx="853440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If you enroll in a HDHP plan, you may elect to enroll in an HSA bank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prstClr val="black">
                  <a:lumMod val="75000"/>
                  <a:lumOff val="25000"/>
                </a:prstClr>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2024 IRS HSA Contribution Limits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lumMod val="75000"/>
                  <a:lumOff val="25000"/>
                </a:prstClr>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75000"/>
                    <a:lumOff val="25000"/>
                  </a:prstClr>
                </a:solidFill>
                <a:latin typeface="Calibri"/>
              </a:rPr>
              <a:t>Employee Only: $4,150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75000"/>
                    <a:lumOff val="25000"/>
                  </a:prstClr>
                </a:solidFill>
                <a:latin typeface="Calibri"/>
              </a:rPr>
              <a:t>Family: $8,300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75000"/>
                    <a:lumOff val="25000"/>
                  </a:prstClr>
                </a:solidFill>
                <a:latin typeface="Calibri"/>
              </a:rPr>
              <a:t>Age 55+ years – contribute an additional $1,000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lumMod val="75000"/>
                  <a:lumOff val="25000"/>
                </a:prstClr>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75000"/>
                    <a:lumOff val="25000"/>
                  </a:prstClr>
                </a:solidFill>
                <a:latin typeface="Calibri"/>
              </a:rPr>
              <a:t>Life University contributes to your HSA. The amount is dependent upon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lumMod val="75000"/>
                    <a:lumOff val="25000"/>
                  </a:prstClr>
                </a:solidFill>
                <a:latin typeface="Calibri"/>
              </a:rPr>
              <a:t>your medical coverage tier.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327469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25296" y="6564868"/>
            <a:ext cx="4187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CA5136-9B8D-475A-95F7-6277601F6EF7}"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le 1"/>
          <p:cNvSpPr txBox="1">
            <a:spLocks/>
          </p:cNvSpPr>
          <p:nvPr/>
        </p:nvSpPr>
        <p:spPr>
          <a:xfrm>
            <a:off x="5084960" y="228601"/>
            <a:ext cx="3810000" cy="609599"/>
          </a:xfrm>
          <a:prstGeom prst="rect">
            <a:avLst/>
          </a:prstGeom>
          <a:ln w="28575">
            <a:solidFill>
              <a:schemeClr val="accent1"/>
            </a:solidFill>
          </a:ln>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j-ea"/>
                <a:cs typeface="+mj-cs"/>
              </a:rPr>
              <a:t>Benefits of your HSA</a:t>
            </a:r>
          </a:p>
        </p:txBody>
      </p:sp>
      <p:sp>
        <p:nvSpPr>
          <p:cNvPr id="9" name="Content Placeholder 2"/>
          <p:cNvSpPr>
            <a:spLocks noGrp="1"/>
          </p:cNvSpPr>
          <p:nvPr>
            <p:ph type="subTitle" idx="1"/>
          </p:nvPr>
        </p:nvSpPr>
        <p:spPr>
          <a:xfrm>
            <a:off x="304800" y="970663"/>
            <a:ext cx="6248400" cy="5780643"/>
          </a:xfrm>
        </p:spPr>
        <p:txBody>
          <a:bodyPr>
            <a:noAutofit/>
          </a:bodyPr>
          <a:lstStyle/>
          <a:p>
            <a:pPr marL="228600" indent="-228600" algn="l">
              <a:buFont typeface="+mj-lt"/>
              <a:buAutoNum type="arabicPeriod"/>
              <a:defRPr/>
            </a:pPr>
            <a:r>
              <a:rPr lang="en-US" sz="14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Portability</a:t>
            </a:r>
            <a:r>
              <a:rPr lang="en-US" sz="1400"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 </a:t>
            </a:r>
            <a:r>
              <a:rPr lang="en-US" sz="1400" dirty="0">
                <a:latin typeface="Calibri" panose="020F0502020204030204" pitchFamily="34" charset="0"/>
                <a:ea typeface="Verdana" panose="020B0604030504040204" pitchFamily="34" charset="0"/>
                <a:cs typeface="Verdana" panose="020B0604030504040204" pitchFamily="34" charset="0"/>
              </a:rPr>
              <a:t>You own the personal bank account and can take the funds with you if your job changes, you retire or become unemployed.</a:t>
            </a:r>
          </a:p>
          <a:p>
            <a:pPr marL="228600" indent="-228600" algn="l">
              <a:buFont typeface="+mj-lt"/>
              <a:buAutoNum type="arabicPeriod"/>
              <a:defRPr/>
            </a:pPr>
            <a:endParaRPr lang="en-US" sz="900" b="1" dirty="0">
              <a:solidFill>
                <a:srgbClr val="003057"/>
              </a:solidFill>
              <a:latin typeface="Calibri" panose="020F0502020204030204" pitchFamily="34" charset="0"/>
              <a:ea typeface="Verdana" panose="020B0604030504040204" pitchFamily="34" charset="0"/>
              <a:cs typeface="Verdana" panose="020B0604030504040204" pitchFamily="34" charset="0"/>
            </a:endParaRPr>
          </a:p>
          <a:p>
            <a:pPr marL="228600" indent="-228600" algn="l">
              <a:buFont typeface="+mj-lt"/>
              <a:buAutoNum type="arabicPeriod"/>
              <a:defRPr/>
            </a:pPr>
            <a:r>
              <a:rPr lang="en-US" sz="14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Tax savings:</a:t>
            </a:r>
            <a:r>
              <a:rPr lang="en-US" sz="1400"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 </a:t>
            </a:r>
            <a:r>
              <a:rPr lang="en-US" sz="1400" dirty="0">
                <a:latin typeface="Calibri" panose="020F0502020204030204" pitchFamily="34" charset="0"/>
                <a:ea typeface="Verdana" panose="020B0604030504040204" pitchFamily="34" charset="0"/>
                <a:cs typeface="Verdana" panose="020B0604030504040204" pitchFamily="34" charset="0"/>
              </a:rPr>
              <a:t>Your HSA provides triple tax savings:</a:t>
            </a:r>
          </a:p>
          <a:p>
            <a:pPr marL="685800" lvl="1" indent="-285750" algn="l">
              <a:buFont typeface="Arial" panose="020B0604020202020204" pitchFamily="34" charset="0"/>
              <a:buChar char="•"/>
              <a:defRPr/>
            </a:pPr>
            <a:r>
              <a:rPr lang="en-US" sz="1400" dirty="0">
                <a:solidFill>
                  <a:schemeClr val="tx1">
                    <a:lumMod val="65000"/>
                    <a:lumOff val="35000"/>
                  </a:schemeClr>
                </a:solidFill>
                <a:latin typeface="Calibri" panose="020F0502020204030204" pitchFamily="34" charset="0"/>
                <a:ea typeface="Verdana" panose="020B0604030504040204" pitchFamily="34" charset="0"/>
                <a:cs typeface="Verdana" panose="020B0604030504040204" pitchFamily="34" charset="0"/>
              </a:rPr>
              <a:t>Contributions to your account are pre-tax</a:t>
            </a:r>
          </a:p>
          <a:p>
            <a:pPr marL="685800" lvl="1" indent="-285750" algn="l">
              <a:buFont typeface="Arial" panose="020B0604020202020204" pitchFamily="34" charset="0"/>
              <a:buChar char="•"/>
              <a:defRPr/>
            </a:pPr>
            <a:r>
              <a:rPr lang="en-US" sz="1400" dirty="0">
                <a:solidFill>
                  <a:schemeClr val="tx1">
                    <a:lumMod val="65000"/>
                    <a:lumOff val="35000"/>
                  </a:schemeClr>
                </a:solidFill>
                <a:latin typeface="Calibri" panose="020F0502020204030204" pitchFamily="34" charset="0"/>
                <a:ea typeface="Verdana" panose="020B0604030504040204" pitchFamily="34" charset="0"/>
                <a:cs typeface="Verdana" panose="020B0604030504040204" pitchFamily="34" charset="0"/>
              </a:rPr>
              <a:t>Investment Earnings are tax free</a:t>
            </a:r>
          </a:p>
          <a:p>
            <a:pPr marL="685800" lvl="1" indent="-285750" algn="l">
              <a:buFont typeface="Arial" panose="020B0604020202020204" pitchFamily="34" charset="0"/>
              <a:buChar char="•"/>
              <a:defRPr/>
            </a:pPr>
            <a:r>
              <a:rPr lang="en-US" sz="1400" dirty="0">
                <a:solidFill>
                  <a:schemeClr val="tx1">
                    <a:lumMod val="65000"/>
                    <a:lumOff val="35000"/>
                  </a:schemeClr>
                </a:solidFill>
                <a:latin typeface="Calibri" panose="020F0502020204030204" pitchFamily="34" charset="0"/>
                <a:ea typeface="Verdana" panose="020B0604030504040204" pitchFamily="34" charset="0"/>
                <a:cs typeface="Verdana" panose="020B0604030504040204" pitchFamily="34" charset="0"/>
              </a:rPr>
              <a:t>Withdrawals for qualified medical expenses are tax free  </a:t>
            </a:r>
          </a:p>
          <a:p>
            <a:pPr marL="400050" lvl="1" algn="l">
              <a:defRPr/>
            </a:pPr>
            <a:endParaRPr lang="en-US" sz="900" dirty="0">
              <a:solidFill>
                <a:schemeClr val="tx1"/>
              </a:solidFill>
              <a:latin typeface="Calibri" panose="020F0502020204030204" pitchFamily="34" charset="0"/>
              <a:ea typeface="Verdana" panose="020B0604030504040204" pitchFamily="34" charset="0"/>
              <a:cs typeface="Verdana" panose="020B0604030504040204" pitchFamily="34" charset="0"/>
            </a:endParaRPr>
          </a:p>
          <a:p>
            <a:pPr marL="228600" indent="-228600" algn="l">
              <a:buFont typeface="+mj-lt"/>
              <a:buAutoNum type="arabicPeriod"/>
              <a:defRPr/>
            </a:pPr>
            <a:r>
              <a:rPr lang="en-US" sz="14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Unused HSA funds roll over year after year:  </a:t>
            </a:r>
            <a:r>
              <a:rPr lang="en-US" sz="1400" dirty="0">
                <a:latin typeface="Calibri" panose="020F0502020204030204" pitchFamily="34" charset="0"/>
                <a:ea typeface="Verdana" panose="020B0604030504040204" pitchFamily="34" charset="0"/>
                <a:cs typeface="Verdana" panose="020B0604030504040204" pitchFamily="34" charset="0"/>
              </a:rPr>
              <a:t>There is no limit on the total amount you can have in your HSA.</a:t>
            </a:r>
          </a:p>
          <a:p>
            <a:pPr marL="228600" indent="-228600" algn="l">
              <a:buFont typeface="+mj-lt"/>
              <a:buAutoNum type="arabicPeriod"/>
              <a:defRPr/>
            </a:pPr>
            <a:endParaRPr lang="en-US" sz="900" dirty="0">
              <a:latin typeface="Calibri" panose="020F0502020204030204" pitchFamily="34" charset="0"/>
              <a:ea typeface="Verdana" panose="020B0604030504040204" pitchFamily="34" charset="0"/>
              <a:cs typeface="Verdana" panose="020B0604030504040204" pitchFamily="34" charset="0"/>
            </a:endParaRPr>
          </a:p>
          <a:p>
            <a:pPr marL="342900" lvl="0" indent="-342900" algn="l">
              <a:buFont typeface="Arial" charset="0"/>
              <a:buAutoNum type="arabicPeriod" startAt="4"/>
              <a:defRPr/>
            </a:pPr>
            <a:r>
              <a:rPr lang="en-US" sz="14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Flexibility:</a:t>
            </a:r>
            <a:r>
              <a:rPr lang="en-US" sz="1400"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 </a:t>
            </a:r>
            <a:r>
              <a:rPr lang="en-US" sz="1400" dirty="0">
                <a:solidFill>
                  <a:prstClr val="black">
                    <a:lumMod val="65000"/>
                    <a:lumOff val="35000"/>
                  </a:prstClr>
                </a:solidFill>
                <a:latin typeface="Calibri" panose="020F0502020204030204" pitchFamily="34" charset="0"/>
                <a:ea typeface="Verdana" panose="020B0604030504040204" pitchFamily="34" charset="0"/>
                <a:cs typeface="Verdana" panose="020B0604030504040204" pitchFamily="34" charset="0"/>
              </a:rPr>
              <a:t>You decide how to use the money – save it or spend it on healthcare expenses.</a:t>
            </a:r>
          </a:p>
          <a:p>
            <a:pPr marL="742950" lvl="1" indent="-285750" algn="l">
              <a:buFont typeface="Arial" panose="020B0604020202020204" pitchFamily="34" charset="0"/>
              <a:buChar char="•"/>
              <a:defRPr/>
            </a:pPr>
            <a:r>
              <a:rPr lang="en-US" sz="1400" dirty="0">
                <a:solidFill>
                  <a:prstClr val="black">
                    <a:lumMod val="65000"/>
                    <a:lumOff val="35000"/>
                  </a:prstClr>
                </a:solidFill>
                <a:latin typeface="Calibri" panose="020F0502020204030204" pitchFamily="34" charset="0"/>
                <a:ea typeface="Verdana" panose="020B0604030504040204" pitchFamily="34" charset="0"/>
                <a:cs typeface="Verdana" panose="020B0604030504040204" pitchFamily="34" charset="0"/>
              </a:rPr>
              <a:t>Qualified medical expenses prior to age 65</a:t>
            </a:r>
          </a:p>
          <a:p>
            <a:pPr marL="742950" lvl="1" indent="-285750" algn="l">
              <a:buFont typeface="Arial" panose="020B0604020202020204" pitchFamily="34" charset="0"/>
              <a:buChar char="•"/>
              <a:defRPr/>
            </a:pPr>
            <a:r>
              <a:rPr lang="en-US" sz="1400" dirty="0">
                <a:solidFill>
                  <a:prstClr val="black">
                    <a:lumMod val="65000"/>
                    <a:lumOff val="35000"/>
                  </a:prstClr>
                </a:solidFill>
                <a:latin typeface="Calibri" panose="020F0502020204030204" pitchFamily="34" charset="0"/>
                <a:ea typeface="Verdana" panose="020B0604030504040204" pitchFamily="34" charset="0"/>
                <a:cs typeface="Verdana" panose="020B0604030504040204" pitchFamily="34" charset="0"/>
              </a:rPr>
              <a:t>After age 65, you can withdraw the funds without penalty; similar to a 401(k)</a:t>
            </a:r>
          </a:p>
          <a:p>
            <a:pPr lvl="0" algn="l">
              <a:spcBef>
                <a:spcPts val="0"/>
              </a:spcBef>
              <a:defRPr/>
            </a:pPr>
            <a:endParaRPr lang="en-US" sz="900"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endParaRPr>
          </a:p>
          <a:p>
            <a:pPr lvl="0" algn="l">
              <a:spcBef>
                <a:spcPts val="0"/>
              </a:spcBef>
              <a:defRPr/>
            </a:pPr>
            <a:r>
              <a:rPr lang="en-US" sz="14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5.  Balance can grow:</a:t>
            </a:r>
            <a:r>
              <a:rPr lang="en-US" sz="1400"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 </a:t>
            </a:r>
            <a:r>
              <a:rPr lang="en-US" sz="1400" dirty="0">
                <a:solidFill>
                  <a:prstClr val="black">
                    <a:lumMod val="65000"/>
                    <a:lumOff val="35000"/>
                  </a:prstClr>
                </a:solidFill>
                <a:latin typeface="Calibri" panose="020F0502020204030204" pitchFamily="34" charset="0"/>
                <a:ea typeface="Verdana" panose="020B0604030504040204" pitchFamily="34" charset="0"/>
                <a:cs typeface="Verdana" panose="020B0604030504040204" pitchFamily="34" charset="0"/>
              </a:rPr>
              <a:t>Through investment earnings </a:t>
            </a:r>
          </a:p>
          <a:p>
            <a:pPr marL="685800" lvl="1" indent="-285750" algn="l">
              <a:buFont typeface="Arial" panose="020B0604020202020204" pitchFamily="34" charset="0"/>
              <a:buChar char="•"/>
              <a:defRPr/>
            </a:pPr>
            <a:r>
              <a:rPr lang="en-US" sz="1400" dirty="0">
                <a:solidFill>
                  <a:prstClr val="black">
                    <a:lumMod val="65000"/>
                    <a:lumOff val="35000"/>
                  </a:prstClr>
                </a:solidFill>
                <a:latin typeface="Calibri" panose="020F0502020204030204" pitchFamily="34" charset="0"/>
                <a:ea typeface="Verdana" panose="020B0604030504040204" pitchFamily="34" charset="0"/>
                <a:cs typeface="Verdana" panose="020B0604030504040204" pitchFamily="34" charset="0"/>
              </a:rPr>
              <a:t>You can pursue many different investment options once your account balance meets a certain threshold. Health Equity’s threshold is $2,000.</a:t>
            </a:r>
          </a:p>
          <a:p>
            <a:pPr marL="685800" lvl="1" indent="-285750" algn="l">
              <a:buFont typeface="Verdana" pitchFamily="34" charset="0"/>
              <a:buChar char="―"/>
              <a:defRPr/>
            </a:pPr>
            <a:endParaRPr lang="en-US" sz="900" dirty="0">
              <a:solidFill>
                <a:prstClr val="black"/>
              </a:solidFill>
              <a:latin typeface="Calibri" panose="020F0502020204030204" pitchFamily="34" charset="0"/>
              <a:ea typeface="Verdana" panose="020B0604030504040204" pitchFamily="34" charset="0"/>
              <a:cs typeface="Verdana" panose="020B0604030504040204" pitchFamily="34" charset="0"/>
            </a:endParaRPr>
          </a:p>
          <a:p>
            <a:pPr marL="342900" lvl="0" indent="-342900" algn="l">
              <a:spcBef>
                <a:spcPts val="0"/>
              </a:spcBef>
              <a:buFont typeface="Arial" charset="0"/>
              <a:buAutoNum type="arabicPeriod" startAt="6"/>
              <a:defRPr/>
            </a:pPr>
            <a:r>
              <a:rPr lang="en-US" sz="1400" b="1" dirty="0">
                <a:solidFill>
                  <a:schemeClr val="accent1">
                    <a:lumMod val="75000"/>
                  </a:schemeClr>
                </a:solidFill>
                <a:latin typeface="Calibri" panose="020F0502020204030204" pitchFamily="34" charset="0"/>
                <a:ea typeface="Verdana" panose="020B0604030504040204" pitchFamily="34" charset="0"/>
                <a:cs typeface="Verdana" panose="020B0604030504040204" pitchFamily="34" charset="0"/>
              </a:rPr>
              <a:t>Help pay for family members’ medical expenses </a:t>
            </a:r>
            <a:r>
              <a:rPr lang="en-US" sz="1400" dirty="0">
                <a:solidFill>
                  <a:prstClr val="black">
                    <a:lumMod val="65000"/>
                    <a:lumOff val="35000"/>
                  </a:prstClr>
                </a:solidFill>
                <a:latin typeface="Calibri" panose="020F0502020204030204" pitchFamily="34" charset="0"/>
                <a:ea typeface="Verdana" panose="020B0604030504040204" pitchFamily="34" charset="0"/>
                <a:cs typeface="Verdana" panose="020B0604030504040204" pitchFamily="34" charset="0"/>
              </a:rPr>
              <a:t>as long as they are a tax dependent listed on your IRS filing</a:t>
            </a:r>
          </a:p>
          <a:p>
            <a:pPr algn="l">
              <a:defRPr/>
            </a:pPr>
            <a:endParaRPr lang="en-US" sz="1600" dirty="0">
              <a:latin typeface="Calibri" panose="020F0502020204030204" pitchFamily="34" charset="0"/>
              <a:ea typeface="Verdana" panose="020B0604030504040204" pitchFamily="34" charset="0"/>
              <a:cs typeface="Verdana" panose="020B0604030504040204" pitchFamily="34" charset="0"/>
            </a:endParaRPr>
          </a:p>
        </p:txBody>
      </p:sp>
      <p:pic>
        <p:nvPicPr>
          <p:cNvPr id="10" name="Picture 6" descr="Health Savings Account Limits for 2018 - IRS Changes Mind Again :: World  Trend Finan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106" y="1752600"/>
            <a:ext cx="1828800" cy="222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87847"/>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25296" y="6564868"/>
            <a:ext cx="4187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CA5136-9B8D-475A-95F7-6277601F6EF7}"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le 1"/>
          <p:cNvSpPr txBox="1">
            <a:spLocks/>
          </p:cNvSpPr>
          <p:nvPr/>
        </p:nvSpPr>
        <p:spPr>
          <a:xfrm>
            <a:off x="5084960" y="228601"/>
            <a:ext cx="3810000" cy="609599"/>
          </a:xfrm>
          <a:prstGeom prst="rect">
            <a:avLst/>
          </a:prstGeom>
          <a:ln w="28575">
            <a:solidFill>
              <a:schemeClr val="accent1"/>
            </a:solidFill>
          </a:ln>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j-ea"/>
                <a:cs typeface="+mj-cs"/>
              </a:rPr>
              <a:t>Eligible HSA Expenses</a:t>
            </a:r>
          </a:p>
        </p:txBody>
      </p:sp>
      <p:sp>
        <p:nvSpPr>
          <p:cNvPr id="3" name="TextBox 2"/>
          <p:cNvSpPr txBox="1"/>
          <p:nvPr/>
        </p:nvSpPr>
        <p:spPr>
          <a:xfrm>
            <a:off x="647700" y="4953000"/>
            <a:ext cx="78486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This list is not exhaustive. Please refer to HealthEquity.com/QME for a complete list.</a:t>
            </a:r>
          </a:p>
        </p:txBody>
      </p:sp>
      <p:sp>
        <p:nvSpPr>
          <p:cNvPr id="9" name="Content Placeholder 4"/>
          <p:cNvSpPr>
            <a:spLocks noGrp="1"/>
          </p:cNvSpPr>
          <p:nvPr>
            <p:ph type="subTitle" idx="1"/>
          </p:nvPr>
        </p:nvSpPr>
        <p:spPr>
          <a:xfrm>
            <a:off x="1086048" y="1555583"/>
            <a:ext cx="7848600" cy="4291901"/>
          </a:xfrm>
        </p:spPr>
        <p:txBody>
          <a:bodyPr numCol="2" spcCol="274320">
            <a:normAutofit fontScale="92500" lnSpcReduction="20000"/>
          </a:bodyPr>
          <a:lstStyle/>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Acupuncture</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Ambulance</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Chiropractor</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Dental treatment </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Prescription drugs</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Long-Term Care</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Hospital Services</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Durable Medical Equipment</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Flu Shot</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Diabetic Test Kit/Strips</a:t>
            </a:r>
          </a:p>
          <a:p>
            <a:pPr algn="l" eaLnBrk="1" hangingPunct="1">
              <a:defRPr/>
            </a:pPr>
            <a:endParaRPr lang="en-US" sz="1800" dirty="0">
              <a:latin typeface="Calibri" panose="020F0502020204030204" pitchFamily="34" charset="0"/>
              <a:ea typeface="ＭＳ Ｐゴシック" charset="0"/>
            </a:endParaRPr>
          </a:p>
          <a:p>
            <a:pPr algn="l" eaLnBrk="1" hangingPunct="1">
              <a:defRPr/>
            </a:pPr>
            <a:endParaRPr lang="en-US" sz="1800" dirty="0">
              <a:latin typeface="Calibri" panose="020F0502020204030204" pitchFamily="34" charset="0"/>
              <a:ea typeface="ＭＳ Ｐゴシック" charset="0"/>
            </a:endParaRPr>
          </a:p>
          <a:p>
            <a:pPr marL="285750" indent="-285750" algn="l" eaLnBrk="1" hangingPunct="1">
              <a:buFont typeface="Arial" panose="020B0604020202020204" pitchFamily="34" charset="0"/>
              <a:buChar char="•"/>
              <a:defRPr/>
            </a:pPr>
            <a:endParaRPr lang="en-US" sz="1800" dirty="0">
              <a:latin typeface="Calibri" panose="020F0502020204030204" pitchFamily="34" charset="0"/>
              <a:ea typeface="ＭＳ Ｐゴシック" charset="0"/>
            </a:endParaRPr>
          </a:p>
          <a:p>
            <a:pPr marL="285750" indent="-285750" algn="l" eaLnBrk="1" hangingPunct="1">
              <a:buFont typeface="Arial" panose="020B0604020202020204" pitchFamily="34" charset="0"/>
              <a:buChar char="•"/>
              <a:defRPr/>
            </a:pPr>
            <a:endParaRPr lang="en-US" sz="1800" dirty="0">
              <a:latin typeface="Calibri" panose="020F0502020204030204" pitchFamily="34" charset="0"/>
              <a:ea typeface="ＭＳ Ｐゴシック" charset="0"/>
            </a:endParaRPr>
          </a:p>
          <a:p>
            <a:pPr marL="285750" indent="-285750" algn="l" eaLnBrk="1" hangingPunct="1">
              <a:buFont typeface="Arial" panose="020B0604020202020204" pitchFamily="34" charset="0"/>
              <a:buChar char="•"/>
              <a:defRPr/>
            </a:pPr>
            <a:endParaRPr lang="en-US" sz="1800" dirty="0">
              <a:latin typeface="Calibri" panose="020F0502020204030204" pitchFamily="34" charset="0"/>
              <a:ea typeface="ＭＳ Ｐゴシック" charset="0"/>
            </a:endParaRPr>
          </a:p>
          <a:p>
            <a:pPr marL="285750" indent="-285750" algn="l" eaLnBrk="1" hangingPunct="1">
              <a:buFont typeface="Arial" panose="020B0604020202020204" pitchFamily="34" charset="0"/>
              <a:buChar char="•"/>
              <a:defRPr/>
            </a:pPr>
            <a:endParaRPr lang="en-US" sz="1800" dirty="0">
              <a:latin typeface="Calibri" panose="020F0502020204030204" pitchFamily="34" charset="0"/>
              <a:ea typeface="ＭＳ Ｐゴシック" charset="0"/>
            </a:endParaRP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Drug Addiction Treatment/Counseling</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Diagnostic Services</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Hearing Aids</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Nursing services</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Speech therapy</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Smoking cessation program</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Surgery (non-cosmetic)</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Vision services</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Wheelchair</a:t>
            </a:r>
          </a:p>
          <a:p>
            <a:pPr marL="285750" indent="-285750" algn="l" eaLnBrk="1" hangingPunct="1">
              <a:buFont typeface="Arial" panose="020B0604020202020204" pitchFamily="34" charset="0"/>
              <a:buChar char="•"/>
              <a:defRPr/>
            </a:pPr>
            <a:r>
              <a:rPr lang="en-US" sz="1800" dirty="0">
                <a:latin typeface="Calibri" panose="020F0502020204030204" pitchFamily="34" charset="0"/>
                <a:ea typeface="ＭＳ Ｐゴシック" charset="0"/>
              </a:rPr>
              <a:t>Therapy</a:t>
            </a:r>
          </a:p>
          <a:p>
            <a:pPr marL="285750" indent="-285750" algn="l" eaLnBrk="1" hangingPunct="1">
              <a:buFont typeface="Arial" panose="020B0604020202020204" pitchFamily="34" charset="0"/>
              <a:buChar char="•"/>
              <a:defRPr/>
            </a:pPr>
            <a:endParaRPr lang="en-US" sz="1800" dirty="0">
              <a:solidFill>
                <a:schemeClr val="tx1"/>
              </a:solidFill>
              <a:latin typeface="Calibri" panose="020F0502020204030204" pitchFamily="34" charset="0"/>
              <a:ea typeface="ＭＳ Ｐゴシック" charset="0"/>
            </a:endParaRPr>
          </a:p>
          <a:p>
            <a:pPr algn="l" eaLnBrk="1" hangingPunct="1">
              <a:defRPr/>
            </a:pPr>
            <a:endParaRPr lang="en-US" sz="1800" dirty="0">
              <a:solidFill>
                <a:schemeClr val="tx1"/>
              </a:solidFill>
              <a:latin typeface="Calibri" panose="020F0502020204030204" pitchFamily="34" charset="0"/>
              <a:ea typeface="ＭＳ Ｐゴシック" charset="0"/>
            </a:endParaRPr>
          </a:p>
          <a:p>
            <a:pPr marL="285750" indent="-285750" algn="l" eaLnBrk="1" hangingPunct="1">
              <a:buFont typeface="Arial" panose="020B0604020202020204" pitchFamily="34" charset="0"/>
              <a:buChar char="•"/>
              <a:defRPr/>
            </a:pPr>
            <a:endParaRPr lang="en-US" sz="1800" dirty="0">
              <a:solidFill>
                <a:schemeClr val="tx1"/>
              </a:solidFill>
              <a:latin typeface="Calibri" panose="020F0502020204030204" pitchFamily="34" charset="0"/>
              <a:ea typeface="ＭＳ Ｐゴシック" charset="0"/>
            </a:endParaRPr>
          </a:p>
          <a:p>
            <a:pPr marL="0" indent="0" algn="l" eaLnBrk="1" hangingPunct="1">
              <a:buFont typeface="Arial" charset="0"/>
              <a:buNone/>
              <a:defRPr/>
            </a:pPr>
            <a:endParaRPr lang="en-US" dirty="0">
              <a:ea typeface="ＭＳ Ｐゴシック" charset="0"/>
            </a:endParaRPr>
          </a:p>
        </p:txBody>
      </p:sp>
    </p:spTree>
    <p:extLst>
      <p:ext uri="{BB962C8B-B14F-4D97-AF65-F5344CB8AC3E}">
        <p14:creationId xmlns:p14="http://schemas.microsoft.com/office/powerpoint/2010/main" val="4090354214"/>
      </p:ext>
    </p:extLst>
  </p:cSld>
  <p:clrMapOvr>
    <a:masterClrMapping/>
  </p:clrMapOvr>
  <p:transition spd="slow" advClick="0"/>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7330</TotalTime>
  <Words>2474</Words>
  <Application>Microsoft Office PowerPoint</Application>
  <PresentationFormat>On-screen Show (4:3)</PresentationFormat>
  <Paragraphs>400</Paragraphs>
  <Slides>20</Slides>
  <Notes>17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20</vt:i4>
      </vt:variant>
    </vt:vector>
  </HeadingPairs>
  <TitlesOfParts>
    <vt:vector size="30" baseType="lpstr">
      <vt:lpstr>Arial</vt:lpstr>
      <vt:lpstr>Calibri</vt:lpstr>
      <vt:lpstr>Century Gothic</vt:lpstr>
      <vt:lpstr>Verdana</vt:lpstr>
      <vt:lpstr>Wingdings</vt:lpstr>
      <vt:lpstr>1_Office Theme</vt:lpstr>
      <vt:lpstr>Custom Design</vt:lpstr>
      <vt:lpstr>2_Office Theme</vt:lpstr>
      <vt:lpstr>3_Office Theme</vt:lpstr>
      <vt:lpstr>4_Office Theme</vt:lpstr>
      <vt:lpstr>Employee Benefits Presentation 2024 </vt:lpstr>
      <vt:lpstr>Making Changes to your Benefits</vt:lpstr>
      <vt:lpstr>Dental </vt:lpstr>
      <vt:lpstr>Vision</vt:lpstr>
      <vt:lpstr>myCigna.com</vt:lpstr>
      <vt:lpstr>Flexible Spending Account (FSA) </vt:lpstr>
      <vt:lpstr>HSA Bank Account</vt:lpstr>
      <vt:lpstr>PowerPoint Presentation</vt:lpstr>
      <vt:lpstr>PowerPoint Presentation</vt:lpstr>
      <vt:lpstr>Basic Life/ AD&amp;D</vt:lpstr>
      <vt:lpstr>Voluntary Life/ AD&amp;D</vt:lpstr>
      <vt:lpstr>Disability : Income Protection</vt:lpstr>
      <vt:lpstr>Employee Assistance Program (EAP)</vt:lpstr>
      <vt:lpstr>Accident</vt:lpstr>
      <vt:lpstr>Critical Illness</vt:lpstr>
      <vt:lpstr>Hospital Care</vt:lpstr>
      <vt:lpstr>Universal Life and Long-Term Care</vt:lpstr>
      <vt:lpstr>Long Term Care</vt:lpstr>
      <vt:lpstr>Legal Services</vt:lpstr>
      <vt:lpstr>Questions / Contacts</vt:lpstr>
    </vt:vector>
  </TitlesOfParts>
  <Company>Branch Banking &amp;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Durden, Jennifer</dc:creator>
  <cp:keywords>Private</cp:keywords>
  <cp:lastModifiedBy>Elizabeth Russell</cp:lastModifiedBy>
  <cp:revision>465</cp:revision>
  <cp:lastPrinted>2017-12-05T17:45:57Z</cp:lastPrinted>
  <dcterms:created xsi:type="dcterms:W3CDTF">2015-11-11T13:21:33Z</dcterms:created>
  <dcterms:modified xsi:type="dcterms:W3CDTF">2023-11-22T16:12:45Z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6bd5ec28-68bc-48f4-9f33-24475ab6d055</vt:lpwstr>
  </property>
  <property fmtid="{D5CDD505-2E9C-101B-9397-08002B2CF9AE}" pid="3" name="Classification">
    <vt:lpwstr>TitusClass-Private</vt:lpwstr>
  </property>
  <property fmtid="{D5CDD505-2E9C-101B-9397-08002B2CF9AE}" pid="4" name="ApplyVisualMarkings">
    <vt:lpwstr>No_v5</vt:lpwstr>
  </property>
  <property fmtid="{D5CDD505-2E9C-101B-9397-08002B2CF9AE}" pid="5" name="DataRiskClassification">
    <vt:lpwstr>Private</vt:lpwstr>
  </property>
</Properties>
</file>